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sldIdLst>
    <p:sldId id="278" r:id="rId2"/>
    <p:sldId id="269" r:id="rId3"/>
    <p:sldId id="279" r:id="rId4"/>
    <p:sldId id="280" r:id="rId5"/>
    <p:sldId id="275" r:id="rId6"/>
    <p:sldId id="268" r:id="rId7"/>
    <p:sldId id="267" r:id="rId8"/>
    <p:sldId id="281" r:id="rId9"/>
    <p:sldId id="276" r:id="rId1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Rectangle 6"/>
          <p:cNvSpPr/>
          <p:nvPr/>
        </p:nvSpPr>
        <p:spPr>
          <a:xfrm>
            <a:off x="0" y="0"/>
            <a:ext cx="457200" cy="6858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B7909B20-C509-46F8-A772-30784522F300}" type="datetimeFigureOut">
              <a:rPr lang="en-US" smtClean="0"/>
              <a:t>11/12/2020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E676899-41D3-43C7-ACDA-EA0BC38506EA}" type="slidenum">
              <a:rPr lang="en-US" smtClean="0"/>
              <a:t>‹#›</a:t>
            </a:fld>
            <a:endParaRPr lang="en-US"/>
          </a:p>
        </p:txBody>
      </p:sp>
    </p:spTree>
    <p:extLst>
      <p:ext uri="{BB962C8B-B14F-4D97-AF65-F5344CB8AC3E}">
        <p14:creationId xmlns:p14="http://schemas.microsoft.com/office/powerpoint/2010/main" val="6743119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909B20-C509-46F8-A772-30784522F30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676899-41D3-43C7-ACDA-EA0BC38506EA}"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66990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909B20-C509-46F8-A772-30784522F30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676899-41D3-43C7-ACDA-EA0BC38506EA}"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46848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909B20-C509-46F8-A772-30784522F30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676899-41D3-43C7-ACDA-EA0BC38506EA}"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00147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909B20-C509-46F8-A772-30784522F300}" type="datetimeFigureOut">
              <a:rPr lang="en-US" smtClean="0"/>
              <a:t>11/12/2020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676899-41D3-43C7-ACDA-EA0BC38506EA}"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66480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909B20-C509-46F8-A772-30784522F300}"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676899-41D3-43C7-ACDA-EA0BC38506EA}" type="slidenum">
              <a:rPr lang="en-US" smtClean="0"/>
              <a:t>‹#›</a:t>
            </a:fld>
            <a:endParaRPr lang="en-US"/>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52271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909B20-C509-46F8-A772-30784522F300}" type="datetimeFigureOut">
              <a:rPr lang="en-US" smtClean="0"/>
              <a:t>11/12/2020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676899-41D3-43C7-ACDA-EA0BC38506EA}" type="slidenum">
              <a:rPr lang="en-US" smtClean="0"/>
              <a:t>‹#›</a:t>
            </a:fld>
            <a:endParaRPr lang="en-US"/>
          </a:p>
        </p:txBody>
      </p:sp>
      <p:sp>
        <p:nvSpPr>
          <p:cNvPr id="11" name="Rectangle 10"/>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34584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909B20-C509-46F8-A772-30784522F300}" type="datetimeFigureOut">
              <a:rPr lang="en-US" smtClean="0"/>
              <a:t>11/12/2020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676899-41D3-43C7-ACDA-EA0BC38506EA}" type="slidenum">
              <a:rPr lang="en-US" smtClean="0"/>
              <a:t>‹#›</a:t>
            </a:fld>
            <a:endParaRPr lang="en-US"/>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65809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909B20-C509-46F8-A772-30784522F300}" type="datetimeFigureOut">
              <a:rPr lang="en-US" smtClean="0"/>
              <a:t>11/12/2020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676899-41D3-43C7-ACDA-EA0BC38506EA}" type="slidenum">
              <a:rPr lang="en-US" smtClean="0"/>
              <a:t>‹#›</a:t>
            </a:fld>
            <a:endParaRPr lang="en-US"/>
          </a:p>
        </p:txBody>
      </p:sp>
      <p:sp>
        <p:nvSpPr>
          <p:cNvPr id="5" name="Rectangle 4"/>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66662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2800" b="1"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909B20-C509-46F8-A772-30784522F300}"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676899-41D3-43C7-ACDA-EA0BC38506EA}" type="slidenum">
              <a:rPr lang="en-US" smtClean="0"/>
              <a:t>‹#›</a:t>
            </a:fld>
            <a:endParaRPr lang="en-US"/>
          </a:p>
        </p:txBody>
      </p:sp>
    </p:spTree>
    <p:extLst>
      <p:ext uri="{BB962C8B-B14F-4D97-AF65-F5344CB8AC3E}">
        <p14:creationId xmlns:p14="http://schemas.microsoft.com/office/powerpoint/2010/main" val="2544126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baseline="0">
                <a:solidFill>
                  <a:schemeClr val="bg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909B20-C509-46F8-A772-30784522F300}" type="datetimeFigureOut">
              <a:rPr lang="en-US" smtClean="0"/>
              <a:t>11/12/2020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676899-41D3-43C7-ACDA-EA0BC38506EA}" type="slidenum">
              <a:rPr lang="en-US" smtClean="0"/>
              <a:t>‹#›</a:t>
            </a:fld>
            <a:endParaRPr lang="en-US"/>
          </a:p>
        </p:txBody>
      </p:sp>
    </p:spTree>
    <p:extLst>
      <p:ext uri="{BB962C8B-B14F-4D97-AF65-F5344CB8AC3E}">
        <p14:creationId xmlns:p14="http://schemas.microsoft.com/office/powerpoint/2010/main" val="3187270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94198"/>
            <a:ext cx="9692640" cy="1397124"/>
          </a:xfrm>
          <a:prstGeom prst="rect">
            <a:avLst/>
          </a:prstGeom>
        </p:spPr>
        <p:txBody>
          <a:bodyPr vert="horz" lIns="91440" tIns="27432"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accent1">
                    <a:lumMod val="40000"/>
                    <a:lumOff val="60000"/>
                  </a:schemeClr>
                </a:solidFill>
              </a:defRPr>
            </a:lvl1pPr>
          </a:lstStyle>
          <a:p>
            <a:fld id="{B7909B20-C509-46F8-A772-30784522F300}" type="datetimeFigureOut">
              <a:rPr lang="en-US" smtClean="0"/>
              <a:t>11/12/2020</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accent1">
                    <a:lumMod val="40000"/>
                    <a:lumOff val="6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accent1">
                    <a:lumMod val="60000"/>
                    <a:lumOff val="40000"/>
                  </a:schemeClr>
                </a:solidFill>
                <a:latin typeface="+mj-lt"/>
              </a:defRPr>
            </a:lvl1pPr>
          </a:lstStyle>
          <a:p>
            <a:fld id="{BE676899-41D3-43C7-ACDA-EA0BC38506EA}" type="slidenum">
              <a:rPr lang="en-US" smtClean="0"/>
              <a:t>‹#›</a:t>
            </a:fld>
            <a:endParaRPr lang="en-US"/>
          </a:p>
        </p:txBody>
      </p:sp>
    </p:spTree>
    <p:extLst>
      <p:ext uri="{BB962C8B-B14F-4D97-AF65-F5344CB8AC3E}">
        <p14:creationId xmlns:p14="http://schemas.microsoft.com/office/powerpoint/2010/main" val="45261039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6EB977-3BAB-4936-939A-DFB43DD03F60}"/>
              </a:ext>
            </a:extLst>
          </p:cNvPr>
          <p:cNvSpPr>
            <a:spLocks noGrp="1"/>
          </p:cNvSpPr>
          <p:nvPr>
            <p:ph type="ctrTitle"/>
          </p:nvPr>
        </p:nvSpPr>
        <p:spPr/>
        <p:txBody>
          <a:bodyPr>
            <a:normAutofit/>
          </a:bodyPr>
          <a:lstStyle/>
          <a:p>
            <a:r>
              <a:rPr lang="en-US" dirty="0"/>
              <a:t>Education Funding Commission</a:t>
            </a:r>
          </a:p>
        </p:txBody>
      </p:sp>
      <p:sp>
        <p:nvSpPr>
          <p:cNvPr id="3" name="Subtitle 2">
            <a:extLst>
              <a:ext uri="{FF2B5EF4-FFF2-40B4-BE49-F238E27FC236}">
                <a16:creationId xmlns="" xmlns:a16="http://schemas.microsoft.com/office/drawing/2014/main" id="{2EB1FEE1-0BBA-4245-877C-452F764AA223}"/>
              </a:ext>
            </a:extLst>
          </p:cNvPr>
          <p:cNvSpPr>
            <a:spLocks noGrp="1"/>
          </p:cNvSpPr>
          <p:nvPr>
            <p:ph type="subTitle" idx="1"/>
          </p:nvPr>
        </p:nvSpPr>
        <p:spPr/>
        <p:txBody>
          <a:bodyPr/>
          <a:lstStyle/>
          <a:p>
            <a:r>
              <a:rPr lang="en-US" b="1" dirty="0"/>
              <a:t>A short update on Progress to Date</a:t>
            </a:r>
          </a:p>
          <a:p>
            <a:r>
              <a:rPr lang="en-US" b="1" dirty="0"/>
              <a:t>October 30, 2020</a:t>
            </a:r>
          </a:p>
        </p:txBody>
      </p:sp>
    </p:spTree>
    <p:extLst>
      <p:ext uri="{BB962C8B-B14F-4D97-AF65-F5344CB8AC3E}">
        <p14:creationId xmlns:p14="http://schemas.microsoft.com/office/powerpoint/2010/main" val="520058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ECB63407-6B1B-4BDF-B160-BD5AC844D87D}"/>
              </a:ext>
            </a:extLst>
          </p:cNvPr>
          <p:cNvSpPr txBox="1"/>
          <p:nvPr/>
        </p:nvSpPr>
        <p:spPr>
          <a:xfrm>
            <a:off x="795867" y="338668"/>
            <a:ext cx="10972800" cy="646331"/>
          </a:xfrm>
          <a:prstGeom prst="rect">
            <a:avLst/>
          </a:prstGeom>
          <a:noFill/>
        </p:spPr>
        <p:txBody>
          <a:bodyPr wrap="square" rtlCol="0">
            <a:spAutoFit/>
          </a:bodyPr>
          <a:lstStyle/>
          <a:p>
            <a:r>
              <a:rPr lang="en-US" sz="3600" b="1" dirty="0">
                <a:solidFill>
                  <a:schemeClr val="accent2">
                    <a:lumMod val="75000"/>
                  </a:schemeClr>
                </a:solidFill>
                <a:latin typeface="Cambria" panose="02040503050406030204" pitchFamily="18" charset="0"/>
                <a:ea typeface="Cambria" panose="02040503050406030204" pitchFamily="18" charset="0"/>
              </a:rPr>
              <a:t>Series of Interrelated Questions</a:t>
            </a:r>
            <a:endParaRPr lang="en-US" sz="3600"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 xmlns:a16="http://schemas.microsoft.com/office/drawing/2014/main" id="{48A13287-C66A-4251-87E5-74783E03D73E}"/>
              </a:ext>
            </a:extLst>
          </p:cNvPr>
          <p:cNvSpPr txBox="1">
            <a:spLocks/>
          </p:cNvSpPr>
          <p:nvPr/>
        </p:nvSpPr>
        <p:spPr>
          <a:xfrm>
            <a:off x="795867" y="984999"/>
            <a:ext cx="10359813" cy="5534333"/>
          </a:xfrm>
          <a:prstGeom prst="rect">
            <a:avLst/>
          </a:prstGeom>
        </p:spPr>
        <p:txBody>
          <a:bodyPr>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b="1" dirty="0">
                <a:solidFill>
                  <a:srgbClr val="00B050"/>
                </a:solidFill>
              </a:rPr>
              <a:t>What is the scope of current inequities in educational opportunities?</a:t>
            </a:r>
          </a:p>
          <a:p>
            <a:r>
              <a:rPr lang="en-US" b="1" dirty="0">
                <a:solidFill>
                  <a:srgbClr val="00B050"/>
                </a:solidFill>
              </a:rPr>
              <a:t>What constitutes an adequate education in 2020?  [to meet NH Constitutional requirement]</a:t>
            </a:r>
          </a:p>
          <a:p>
            <a:r>
              <a:rPr lang="en-US" b="1" dirty="0">
                <a:solidFill>
                  <a:srgbClr val="00B050"/>
                </a:solidFill>
              </a:rPr>
              <a:t>What does a basic adequate education cost per pupil?</a:t>
            </a:r>
          </a:p>
          <a:p>
            <a:r>
              <a:rPr lang="en-US" b="1" dirty="0">
                <a:solidFill>
                  <a:srgbClr val="00B050"/>
                </a:solidFill>
              </a:rPr>
              <a:t>How do the costs of adequacy vary by type of student need, and how should those factors be represented in NH’s funding formula? [differentiated aid]</a:t>
            </a:r>
          </a:p>
          <a:p>
            <a:r>
              <a:rPr lang="en-US" b="1" dirty="0">
                <a:solidFill>
                  <a:srgbClr val="00B050"/>
                </a:solidFill>
              </a:rPr>
              <a:t>How does community property wealth [equalized valuation] affect educational opportunity?</a:t>
            </a:r>
          </a:p>
          <a:p>
            <a:r>
              <a:rPr lang="en-US" b="1" dirty="0">
                <a:solidFill>
                  <a:srgbClr val="00B050"/>
                </a:solidFill>
              </a:rPr>
              <a:t>What are the gaps between current education funding and costs of adequacy?</a:t>
            </a:r>
          </a:p>
          <a:p>
            <a:r>
              <a:rPr lang="en-US" b="1" dirty="0">
                <a:solidFill>
                  <a:schemeClr val="accent2">
                    <a:lumMod val="50000"/>
                  </a:schemeClr>
                </a:solidFill>
              </a:rPr>
              <a:t>What are the sources of revenue to meet the gaps, i.e. pay for adequacy and address inequities?  [state-mandated locally collected property tax + local property tax + other approaches that will fit within the Supreme Court mandates]</a:t>
            </a:r>
          </a:p>
          <a:p>
            <a:r>
              <a:rPr lang="en-US" b="1" dirty="0">
                <a:solidFill>
                  <a:schemeClr val="accent2">
                    <a:lumMod val="50000"/>
                  </a:schemeClr>
                </a:solidFill>
              </a:rPr>
              <a:t>How should a formula take into account differences in capacity to raise revenue? [community capacity and individual ability to pay]</a:t>
            </a:r>
          </a:p>
          <a:p>
            <a:r>
              <a:rPr lang="en-US" b="1" dirty="0">
                <a:solidFill>
                  <a:schemeClr val="accent2">
                    <a:lumMod val="50000"/>
                  </a:schemeClr>
                </a:solidFill>
              </a:rPr>
              <a:t>How should that revenue be collected and distributed?</a:t>
            </a:r>
          </a:p>
        </p:txBody>
      </p:sp>
    </p:spTree>
    <p:extLst>
      <p:ext uri="{BB962C8B-B14F-4D97-AF65-F5344CB8AC3E}">
        <p14:creationId xmlns:p14="http://schemas.microsoft.com/office/powerpoint/2010/main" val="1507857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7A3580-9EA9-4B2C-8468-C5BC715FCB48}"/>
              </a:ext>
            </a:extLst>
          </p:cNvPr>
          <p:cNvSpPr>
            <a:spLocks noGrp="1"/>
          </p:cNvSpPr>
          <p:nvPr>
            <p:ph type="title"/>
          </p:nvPr>
        </p:nvSpPr>
        <p:spPr/>
        <p:txBody>
          <a:bodyPr/>
          <a:lstStyle/>
          <a:p>
            <a:r>
              <a:rPr lang="en-US" dirty="0"/>
              <a:t>Background Understandings</a:t>
            </a:r>
          </a:p>
        </p:txBody>
      </p:sp>
      <p:sp>
        <p:nvSpPr>
          <p:cNvPr id="3" name="Content Placeholder 2">
            <a:extLst>
              <a:ext uri="{FF2B5EF4-FFF2-40B4-BE49-F238E27FC236}">
                <a16:creationId xmlns="" xmlns:a16="http://schemas.microsoft.com/office/drawing/2014/main" id="{7B78B319-3E31-4716-BBC4-6CE691D2467C}"/>
              </a:ext>
            </a:extLst>
          </p:cNvPr>
          <p:cNvSpPr>
            <a:spLocks noGrp="1"/>
          </p:cNvSpPr>
          <p:nvPr>
            <p:ph sz="half" idx="1"/>
          </p:nvPr>
        </p:nvSpPr>
        <p:spPr>
          <a:xfrm>
            <a:off x="1261872" y="1828800"/>
            <a:ext cx="4235038" cy="4351337"/>
          </a:xfrm>
        </p:spPr>
        <p:txBody>
          <a:bodyPr>
            <a:normAutofit/>
          </a:bodyPr>
          <a:lstStyle/>
          <a:p>
            <a:r>
              <a:rPr lang="en-US" sz="2400" dirty="0"/>
              <a:t>NH already has high level of funding per pupil as statewide average</a:t>
            </a:r>
          </a:p>
          <a:p>
            <a:r>
              <a:rPr lang="en-US" sz="2400" dirty="0"/>
              <a:t>NH students perform at relatively high levels on outcomes</a:t>
            </a:r>
          </a:p>
        </p:txBody>
      </p:sp>
      <p:sp>
        <p:nvSpPr>
          <p:cNvPr id="4" name="Content Placeholder 3">
            <a:extLst>
              <a:ext uri="{FF2B5EF4-FFF2-40B4-BE49-F238E27FC236}">
                <a16:creationId xmlns="" xmlns:a16="http://schemas.microsoft.com/office/drawing/2014/main" id="{F8747A81-4E78-4622-8FA9-87DFA0EC35AF}"/>
              </a:ext>
            </a:extLst>
          </p:cNvPr>
          <p:cNvSpPr>
            <a:spLocks noGrp="1"/>
          </p:cNvSpPr>
          <p:nvPr>
            <p:ph sz="half" idx="2"/>
          </p:nvPr>
        </p:nvSpPr>
        <p:spPr>
          <a:xfrm>
            <a:off x="5742432" y="1828801"/>
            <a:ext cx="5187696" cy="2143760"/>
          </a:xfrm>
        </p:spPr>
        <p:txBody>
          <a:bodyPr>
            <a:noAutofit/>
          </a:bodyPr>
          <a:lstStyle/>
          <a:p>
            <a:r>
              <a:rPr lang="en-US" sz="2400" dirty="0"/>
              <a:t>Disparities in opportunities and outcomes persist</a:t>
            </a:r>
          </a:p>
          <a:p>
            <a:r>
              <a:rPr lang="en-US" sz="2400" dirty="0"/>
              <a:t>Disparities are correlated with capacity of local communities to raise property tax dollars to meet student needs</a:t>
            </a:r>
          </a:p>
        </p:txBody>
      </p:sp>
      <p:sp>
        <p:nvSpPr>
          <p:cNvPr id="5" name="TextBox 4">
            <a:extLst>
              <a:ext uri="{FF2B5EF4-FFF2-40B4-BE49-F238E27FC236}">
                <a16:creationId xmlns="" xmlns:a16="http://schemas.microsoft.com/office/drawing/2014/main" id="{A35323C8-8778-40E7-8DC9-9D818B542166}"/>
              </a:ext>
            </a:extLst>
          </p:cNvPr>
          <p:cNvSpPr txBox="1"/>
          <p:nvPr/>
        </p:nvSpPr>
        <p:spPr>
          <a:xfrm>
            <a:off x="2011680" y="4561840"/>
            <a:ext cx="7894320" cy="1631216"/>
          </a:xfrm>
          <a:prstGeom prst="rect">
            <a:avLst/>
          </a:prstGeom>
          <a:noFill/>
        </p:spPr>
        <p:txBody>
          <a:bodyPr wrap="square" rtlCol="0">
            <a:spAutoFit/>
          </a:bodyPr>
          <a:lstStyle/>
          <a:p>
            <a:r>
              <a:rPr lang="en-US" sz="2000" b="1" dirty="0">
                <a:solidFill>
                  <a:srgbClr val="FF0000"/>
                </a:solidFill>
              </a:rPr>
              <a:t>Weaknesses/issues in many places that make solutions difficult…..insufficient authority to gather data to assess commercial properties accurately….limited authority of Dept of Ed….no efforts at consolidation driving costs through the roof….and so forth</a:t>
            </a:r>
          </a:p>
        </p:txBody>
      </p:sp>
    </p:spTree>
    <p:extLst>
      <p:ext uri="{BB962C8B-B14F-4D97-AF65-F5344CB8AC3E}">
        <p14:creationId xmlns:p14="http://schemas.microsoft.com/office/powerpoint/2010/main" val="3983507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3EB071-CB04-4B31-92AD-5F7432094B67}"/>
              </a:ext>
            </a:extLst>
          </p:cNvPr>
          <p:cNvSpPr>
            <a:spLocks noGrp="1"/>
          </p:cNvSpPr>
          <p:nvPr>
            <p:ph type="title"/>
          </p:nvPr>
        </p:nvSpPr>
        <p:spPr/>
        <p:txBody>
          <a:bodyPr/>
          <a:lstStyle/>
          <a:p>
            <a:r>
              <a:rPr lang="en-US" dirty="0"/>
              <a:t>Commission Primary Methods</a:t>
            </a:r>
          </a:p>
        </p:txBody>
      </p:sp>
      <p:sp>
        <p:nvSpPr>
          <p:cNvPr id="3" name="Text Placeholder 2">
            <a:extLst>
              <a:ext uri="{FF2B5EF4-FFF2-40B4-BE49-F238E27FC236}">
                <a16:creationId xmlns="" xmlns:a16="http://schemas.microsoft.com/office/drawing/2014/main" id="{29D4F81C-00DD-4E9D-9C53-71D928FEF7E0}"/>
              </a:ext>
            </a:extLst>
          </p:cNvPr>
          <p:cNvSpPr>
            <a:spLocks noGrp="1"/>
          </p:cNvSpPr>
          <p:nvPr>
            <p:ph type="body" idx="1"/>
          </p:nvPr>
        </p:nvSpPr>
        <p:spPr/>
        <p:txBody>
          <a:bodyPr>
            <a:normAutofit/>
          </a:bodyPr>
          <a:lstStyle/>
          <a:p>
            <a:r>
              <a:rPr lang="en-US" sz="2800" b="1" dirty="0"/>
              <a:t>AIR Study</a:t>
            </a:r>
          </a:p>
        </p:txBody>
      </p:sp>
      <p:sp>
        <p:nvSpPr>
          <p:cNvPr id="4" name="Content Placeholder 3">
            <a:extLst>
              <a:ext uri="{FF2B5EF4-FFF2-40B4-BE49-F238E27FC236}">
                <a16:creationId xmlns="" xmlns:a16="http://schemas.microsoft.com/office/drawing/2014/main" id="{3600799F-78E1-4BD2-9547-7482E1239822}"/>
              </a:ext>
            </a:extLst>
          </p:cNvPr>
          <p:cNvSpPr>
            <a:spLocks noGrp="1"/>
          </p:cNvSpPr>
          <p:nvPr>
            <p:ph sz="half" idx="2"/>
          </p:nvPr>
        </p:nvSpPr>
        <p:spPr/>
        <p:txBody>
          <a:bodyPr>
            <a:normAutofit/>
          </a:bodyPr>
          <a:lstStyle/>
          <a:p>
            <a:r>
              <a:rPr lang="en-US" sz="2400" dirty="0"/>
              <a:t>Use NH DOE school data about student characteristics and performance, attendance, graduation to predict what it would cost for each school/district to achieve statewide average outcomes</a:t>
            </a:r>
          </a:p>
        </p:txBody>
      </p:sp>
      <p:sp>
        <p:nvSpPr>
          <p:cNvPr id="5" name="Text Placeholder 4">
            <a:extLst>
              <a:ext uri="{FF2B5EF4-FFF2-40B4-BE49-F238E27FC236}">
                <a16:creationId xmlns="" xmlns:a16="http://schemas.microsoft.com/office/drawing/2014/main" id="{4EFF7485-0853-473C-8CFF-4339E145F9E7}"/>
              </a:ext>
            </a:extLst>
          </p:cNvPr>
          <p:cNvSpPr>
            <a:spLocks noGrp="1"/>
          </p:cNvSpPr>
          <p:nvPr>
            <p:ph type="body" sz="quarter" idx="3"/>
          </p:nvPr>
        </p:nvSpPr>
        <p:spPr/>
        <p:txBody>
          <a:bodyPr>
            <a:normAutofit/>
          </a:bodyPr>
          <a:lstStyle/>
          <a:p>
            <a:r>
              <a:rPr lang="en-US" sz="2800" b="1" dirty="0"/>
              <a:t>Perspectives</a:t>
            </a:r>
          </a:p>
        </p:txBody>
      </p:sp>
      <p:sp>
        <p:nvSpPr>
          <p:cNvPr id="6" name="Content Placeholder 5">
            <a:extLst>
              <a:ext uri="{FF2B5EF4-FFF2-40B4-BE49-F238E27FC236}">
                <a16:creationId xmlns="" xmlns:a16="http://schemas.microsoft.com/office/drawing/2014/main" id="{D0E75985-6660-43A6-B2A4-3B9F8CCEE788}"/>
              </a:ext>
            </a:extLst>
          </p:cNvPr>
          <p:cNvSpPr>
            <a:spLocks noGrp="1"/>
          </p:cNvSpPr>
          <p:nvPr>
            <p:ph sz="quarter" idx="4"/>
          </p:nvPr>
        </p:nvSpPr>
        <p:spPr/>
        <p:txBody>
          <a:bodyPr/>
          <a:lstStyle/>
          <a:p>
            <a:r>
              <a:rPr lang="en-US" sz="2400" dirty="0"/>
              <a:t>Testimony/reports from state/regional experts</a:t>
            </a:r>
          </a:p>
          <a:p>
            <a:r>
              <a:rPr lang="en-US" sz="2400" dirty="0"/>
              <a:t>Focus group sessions</a:t>
            </a:r>
          </a:p>
          <a:p>
            <a:r>
              <a:rPr lang="en-US" sz="2400" dirty="0"/>
              <a:t>Public comment at each session, special sessions, written comment</a:t>
            </a:r>
          </a:p>
          <a:p>
            <a:r>
              <a:rPr lang="en-US" sz="2400" dirty="0"/>
              <a:t>Granite State poll (1000+)</a:t>
            </a:r>
          </a:p>
          <a:p>
            <a:endParaRPr lang="en-US" sz="2400" dirty="0"/>
          </a:p>
          <a:p>
            <a:endParaRPr lang="en-US" dirty="0"/>
          </a:p>
        </p:txBody>
      </p:sp>
    </p:spTree>
    <p:extLst>
      <p:ext uri="{BB962C8B-B14F-4D97-AF65-F5344CB8AC3E}">
        <p14:creationId xmlns:p14="http://schemas.microsoft.com/office/powerpoint/2010/main" val="944542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C3A37CD3-BAFB-4CDE-82FF-28B3721F3F6E}"/>
              </a:ext>
            </a:extLst>
          </p:cNvPr>
          <p:cNvPicPr>
            <a:picLocks noChangeAspect="1"/>
          </p:cNvPicPr>
          <p:nvPr/>
        </p:nvPicPr>
        <p:blipFill rotWithShape="1">
          <a:blip r:embed="rId2"/>
          <a:srcRect l="12650" t="16546" r="15512" b="6506"/>
          <a:stretch/>
        </p:blipFill>
        <p:spPr>
          <a:xfrm>
            <a:off x="1575411" y="1112703"/>
            <a:ext cx="8758410" cy="5244029"/>
          </a:xfrm>
          <a:prstGeom prst="rect">
            <a:avLst/>
          </a:prstGeom>
        </p:spPr>
      </p:pic>
      <p:sp>
        <p:nvSpPr>
          <p:cNvPr id="3" name="TextBox 2">
            <a:extLst>
              <a:ext uri="{FF2B5EF4-FFF2-40B4-BE49-F238E27FC236}">
                <a16:creationId xmlns="" xmlns:a16="http://schemas.microsoft.com/office/drawing/2014/main" id="{E10CBD7F-9C07-44EC-B4CC-FD7A678A3728}"/>
              </a:ext>
            </a:extLst>
          </p:cNvPr>
          <p:cNvSpPr txBox="1"/>
          <p:nvPr/>
        </p:nvSpPr>
        <p:spPr>
          <a:xfrm>
            <a:off x="451945" y="84082"/>
            <a:ext cx="10752083" cy="1077218"/>
          </a:xfrm>
          <a:prstGeom prst="rect">
            <a:avLst/>
          </a:prstGeom>
          <a:noFill/>
        </p:spPr>
        <p:txBody>
          <a:bodyPr wrap="square" rtlCol="0">
            <a:spAutoFit/>
          </a:bodyPr>
          <a:lstStyle/>
          <a:p>
            <a:r>
              <a:rPr lang="en-US" sz="3200" b="1" dirty="0">
                <a:solidFill>
                  <a:schemeClr val="accent1">
                    <a:lumMod val="75000"/>
                  </a:schemeClr>
                </a:solidFill>
                <a:latin typeface="Cambria" panose="02040503050406030204" pitchFamily="18" charset="0"/>
                <a:ea typeface="Cambria" panose="02040503050406030204" pitchFamily="18" charset="0"/>
              </a:rPr>
              <a:t>Districts with higher property values generally spend more than districts with lower property values</a:t>
            </a:r>
          </a:p>
        </p:txBody>
      </p:sp>
      <p:sp>
        <p:nvSpPr>
          <p:cNvPr id="4" name="Oval 3">
            <a:extLst>
              <a:ext uri="{FF2B5EF4-FFF2-40B4-BE49-F238E27FC236}">
                <a16:creationId xmlns="" xmlns:a16="http://schemas.microsoft.com/office/drawing/2014/main" id="{031364A5-E65F-4C3F-AD5D-A279BF4F82CD}"/>
              </a:ext>
            </a:extLst>
          </p:cNvPr>
          <p:cNvSpPr/>
          <p:nvPr/>
        </p:nvSpPr>
        <p:spPr>
          <a:xfrm>
            <a:off x="6984695" y="3977088"/>
            <a:ext cx="363556" cy="31948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845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 xmlns:a16="http://schemas.microsoft.com/office/drawing/2014/main" id="{662A89B2-7902-476D-A620-7DC3D9F4C1EA}"/>
              </a:ext>
            </a:extLst>
          </p:cNvPr>
          <p:cNvPicPr>
            <a:picLocks noChangeAspect="1"/>
          </p:cNvPicPr>
          <p:nvPr/>
        </p:nvPicPr>
        <p:blipFill rotWithShape="1">
          <a:blip r:embed="rId2"/>
          <a:srcRect l="11458" t="33877" r="29737" b="19076"/>
          <a:stretch/>
        </p:blipFill>
        <p:spPr>
          <a:xfrm>
            <a:off x="2267070" y="1811711"/>
            <a:ext cx="7384591" cy="4726439"/>
          </a:xfrm>
          <a:prstGeom prst="rect">
            <a:avLst/>
          </a:prstGeom>
        </p:spPr>
      </p:pic>
      <p:sp>
        <p:nvSpPr>
          <p:cNvPr id="3" name="Oval 2">
            <a:extLst>
              <a:ext uri="{FF2B5EF4-FFF2-40B4-BE49-F238E27FC236}">
                <a16:creationId xmlns="" xmlns:a16="http://schemas.microsoft.com/office/drawing/2014/main" id="{59B38798-B810-45C8-AEE9-8493611021C5}"/>
              </a:ext>
            </a:extLst>
          </p:cNvPr>
          <p:cNvSpPr/>
          <p:nvPr/>
        </p:nvSpPr>
        <p:spPr>
          <a:xfrm flipV="1">
            <a:off x="4766834" y="2907228"/>
            <a:ext cx="254000" cy="32173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 xmlns:a16="http://schemas.microsoft.com/office/drawing/2014/main" id="{923F3BAD-0B70-435C-B523-2E8D49E563AA}"/>
              </a:ext>
            </a:extLst>
          </p:cNvPr>
          <p:cNvSpPr txBox="1"/>
          <p:nvPr/>
        </p:nvSpPr>
        <p:spPr>
          <a:xfrm>
            <a:off x="515007" y="147145"/>
            <a:ext cx="10888718" cy="1569660"/>
          </a:xfrm>
          <a:prstGeom prst="rect">
            <a:avLst/>
          </a:prstGeom>
          <a:noFill/>
        </p:spPr>
        <p:txBody>
          <a:bodyPr wrap="square" rtlCol="0">
            <a:spAutoFit/>
          </a:bodyPr>
          <a:lstStyle/>
          <a:p>
            <a:r>
              <a:rPr lang="en-US" sz="3200" b="1" dirty="0">
                <a:solidFill>
                  <a:schemeClr val="accent1">
                    <a:lumMod val="75000"/>
                  </a:schemeClr>
                </a:solidFill>
                <a:latin typeface="Cambria" panose="02040503050406030204" pitchFamily="18" charset="0"/>
                <a:ea typeface="Cambria" panose="02040503050406030204" pitchFamily="18" charset="0"/>
              </a:rPr>
              <a:t>Districts with the lowest poverty rates typically have outcomes that are 1–2 standard deviations</a:t>
            </a:r>
            <a:r>
              <a:rPr lang="en-US" sz="3200" b="1" i="1" dirty="0">
                <a:solidFill>
                  <a:schemeClr val="accent1">
                    <a:lumMod val="75000"/>
                  </a:schemeClr>
                </a:solidFill>
                <a:latin typeface="Cambria" panose="02040503050406030204" pitchFamily="18" charset="0"/>
                <a:ea typeface="Cambria" panose="02040503050406030204" pitchFamily="18" charset="0"/>
              </a:rPr>
              <a:t> </a:t>
            </a:r>
            <a:r>
              <a:rPr lang="en-US" sz="3200" b="1" dirty="0">
                <a:solidFill>
                  <a:schemeClr val="accent1">
                    <a:lumMod val="75000"/>
                  </a:schemeClr>
                </a:solidFill>
                <a:latin typeface="Cambria" panose="02040503050406030204" pitchFamily="18" charset="0"/>
                <a:ea typeface="Cambria" panose="02040503050406030204" pitchFamily="18" charset="0"/>
              </a:rPr>
              <a:t>above the state average </a:t>
            </a:r>
          </a:p>
        </p:txBody>
      </p:sp>
    </p:spTree>
    <p:extLst>
      <p:ext uri="{BB962C8B-B14F-4D97-AF65-F5344CB8AC3E}">
        <p14:creationId xmlns:p14="http://schemas.microsoft.com/office/powerpoint/2010/main" val="663230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95D436-6BC1-4277-A50E-16C09287500F}"/>
              </a:ext>
            </a:extLst>
          </p:cNvPr>
          <p:cNvSpPr>
            <a:spLocks noGrp="1"/>
          </p:cNvSpPr>
          <p:nvPr>
            <p:ph type="title"/>
          </p:nvPr>
        </p:nvSpPr>
        <p:spPr>
          <a:xfrm>
            <a:off x="1097280" y="286604"/>
            <a:ext cx="9892453" cy="949530"/>
          </a:xfrm>
        </p:spPr>
        <p:txBody>
          <a:bodyPr>
            <a:normAutofit/>
          </a:bodyPr>
          <a:lstStyle/>
          <a:p>
            <a:pPr algn="ctr"/>
            <a:r>
              <a:rPr lang="en-US" sz="3200" b="1" dirty="0">
                <a:solidFill>
                  <a:schemeClr val="accent2">
                    <a:lumMod val="75000"/>
                  </a:schemeClr>
                </a:solidFill>
                <a:latin typeface="Cambria" panose="02040503050406030204" pitchFamily="18" charset="0"/>
                <a:ea typeface="Cambria" panose="02040503050406030204" pitchFamily="18" charset="0"/>
              </a:rPr>
              <a:t>Adequacy defined in terms of outcomes</a:t>
            </a:r>
          </a:p>
        </p:txBody>
      </p:sp>
      <p:sp>
        <p:nvSpPr>
          <p:cNvPr id="3" name="Content Placeholder 2">
            <a:extLst>
              <a:ext uri="{FF2B5EF4-FFF2-40B4-BE49-F238E27FC236}">
                <a16:creationId xmlns="" xmlns:a16="http://schemas.microsoft.com/office/drawing/2014/main" id="{6D208FDB-95BA-4735-8788-D006EE9E1D7B}"/>
              </a:ext>
            </a:extLst>
          </p:cNvPr>
          <p:cNvSpPr>
            <a:spLocks noGrp="1"/>
          </p:cNvSpPr>
          <p:nvPr>
            <p:ph sz="half" idx="1"/>
          </p:nvPr>
        </p:nvSpPr>
        <p:spPr>
          <a:xfrm>
            <a:off x="683047" y="1845734"/>
            <a:ext cx="4088650" cy="3451480"/>
          </a:xfrm>
          <a:solidFill>
            <a:schemeClr val="bg2"/>
          </a:solidFill>
          <a:ln>
            <a:solidFill>
              <a:schemeClr val="accent4">
                <a:lumMod val="75000"/>
              </a:schemeClr>
            </a:solidFill>
          </a:ln>
        </p:spPr>
        <p:txBody>
          <a:bodyPr>
            <a:normAutofit fontScale="77500" lnSpcReduction="20000"/>
          </a:bodyPr>
          <a:lstStyle/>
          <a:p>
            <a:pPr marL="0" indent="0">
              <a:buNone/>
            </a:pPr>
            <a:r>
              <a:rPr lang="en-US" sz="2800" b="1" dirty="0"/>
              <a:t>Original Formula was Input Based</a:t>
            </a:r>
          </a:p>
          <a:p>
            <a:r>
              <a:rPr lang="en-US" sz="2800" dirty="0"/>
              <a:t>Add up list of associated costs and determine base</a:t>
            </a:r>
          </a:p>
          <a:p>
            <a:r>
              <a:rPr lang="en-US" sz="2800" dirty="0"/>
              <a:t>Assign extra weights for students who have special needs, are low income, are English learners—differentiated aid</a:t>
            </a:r>
          </a:p>
        </p:txBody>
      </p:sp>
      <p:sp>
        <p:nvSpPr>
          <p:cNvPr id="4" name="Content Placeholder 3">
            <a:extLst>
              <a:ext uri="{FF2B5EF4-FFF2-40B4-BE49-F238E27FC236}">
                <a16:creationId xmlns="" xmlns:a16="http://schemas.microsoft.com/office/drawing/2014/main" id="{99EFA635-8316-4197-B4FF-26720D1A048C}"/>
              </a:ext>
            </a:extLst>
          </p:cNvPr>
          <p:cNvSpPr>
            <a:spLocks noGrp="1"/>
          </p:cNvSpPr>
          <p:nvPr>
            <p:ph sz="half" idx="2"/>
          </p:nvPr>
        </p:nvSpPr>
        <p:spPr>
          <a:xfrm>
            <a:off x="5856283" y="1845734"/>
            <a:ext cx="5347746" cy="4029550"/>
          </a:xfrm>
          <a:solidFill>
            <a:schemeClr val="accent1">
              <a:lumMod val="40000"/>
              <a:lumOff val="60000"/>
            </a:schemeClr>
          </a:solidFill>
          <a:ln>
            <a:solidFill>
              <a:schemeClr val="accent4">
                <a:lumMod val="75000"/>
              </a:schemeClr>
            </a:solidFill>
          </a:ln>
        </p:spPr>
        <p:txBody>
          <a:bodyPr>
            <a:normAutofit fontScale="77500" lnSpcReduction="20000"/>
          </a:bodyPr>
          <a:lstStyle/>
          <a:p>
            <a:pPr marL="0" indent="0">
              <a:buNone/>
            </a:pPr>
            <a:r>
              <a:rPr lang="en-US" sz="2800" b="1" dirty="0"/>
              <a:t>2020  Approach is Outcome Based</a:t>
            </a:r>
          </a:p>
          <a:p>
            <a:r>
              <a:rPr lang="en-US" sz="2800" dirty="0"/>
              <a:t>Construct composite outcome score (graduation rate, performance on state assessments, attendance)</a:t>
            </a:r>
          </a:p>
          <a:p>
            <a:r>
              <a:rPr lang="en-US" sz="2800" dirty="0"/>
              <a:t>Determine desired level of performance for all…set at 50% </a:t>
            </a:r>
            <a:r>
              <a:rPr lang="en-US" sz="2800" dirty="0" err="1"/>
              <a:t>ile</a:t>
            </a:r>
            <a:endParaRPr lang="en-US" sz="2800" dirty="0"/>
          </a:p>
          <a:p>
            <a:r>
              <a:rPr lang="en-US" sz="2800" dirty="0"/>
              <a:t>Statistically determine what extra costs are required by students with different needs</a:t>
            </a:r>
          </a:p>
          <a:p>
            <a:r>
              <a:rPr lang="en-US" sz="2800" dirty="0"/>
              <a:t>Predict cost required for each district to achieve adequacy</a:t>
            </a:r>
          </a:p>
        </p:txBody>
      </p:sp>
      <p:sp>
        <p:nvSpPr>
          <p:cNvPr id="5" name="Arrow: Right 4">
            <a:extLst>
              <a:ext uri="{FF2B5EF4-FFF2-40B4-BE49-F238E27FC236}">
                <a16:creationId xmlns="" xmlns:a16="http://schemas.microsoft.com/office/drawing/2014/main" id="{46A33BC4-F67B-4DDE-A533-BC6121F1F544}"/>
              </a:ext>
            </a:extLst>
          </p:cNvPr>
          <p:cNvSpPr/>
          <p:nvPr/>
        </p:nvSpPr>
        <p:spPr>
          <a:xfrm>
            <a:off x="4876801" y="3087477"/>
            <a:ext cx="638978" cy="6830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0259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91560F-C25B-4B25-B26D-3DB984800A9F}"/>
              </a:ext>
            </a:extLst>
          </p:cNvPr>
          <p:cNvSpPr>
            <a:spLocks noGrp="1"/>
          </p:cNvSpPr>
          <p:nvPr>
            <p:ph type="title"/>
          </p:nvPr>
        </p:nvSpPr>
        <p:spPr>
          <a:xfrm>
            <a:off x="1261872" y="294198"/>
            <a:ext cx="9692640" cy="830409"/>
          </a:xfrm>
        </p:spPr>
        <p:txBody>
          <a:bodyPr>
            <a:normAutofit/>
          </a:bodyPr>
          <a:lstStyle/>
          <a:p>
            <a:r>
              <a:rPr lang="en-US" sz="3600" dirty="0"/>
              <a:t>Granite State Poll</a:t>
            </a:r>
          </a:p>
        </p:txBody>
      </p:sp>
      <p:sp>
        <p:nvSpPr>
          <p:cNvPr id="3" name="Content Placeholder 2">
            <a:extLst>
              <a:ext uri="{FF2B5EF4-FFF2-40B4-BE49-F238E27FC236}">
                <a16:creationId xmlns="" xmlns:a16="http://schemas.microsoft.com/office/drawing/2014/main" id="{C54FCB8F-824E-4988-B458-82D20E68181D}"/>
              </a:ext>
            </a:extLst>
          </p:cNvPr>
          <p:cNvSpPr>
            <a:spLocks noGrp="1"/>
          </p:cNvSpPr>
          <p:nvPr>
            <p:ph idx="1"/>
          </p:nvPr>
        </p:nvSpPr>
        <p:spPr>
          <a:xfrm>
            <a:off x="1261871" y="1124608"/>
            <a:ext cx="10057769" cy="5055530"/>
          </a:xfrm>
        </p:spPr>
        <p:txBody>
          <a:bodyPr>
            <a:normAutofit/>
          </a:bodyPr>
          <a:lstStyle/>
          <a:p>
            <a:pPr marL="0" indent="0">
              <a:buNone/>
            </a:pPr>
            <a:endParaRPr lang="en-US" sz="2400" dirty="0"/>
          </a:p>
          <a:p>
            <a:pPr marL="0" indent="0">
              <a:buNone/>
            </a:pPr>
            <a:r>
              <a:rPr lang="en-US" sz="2400" dirty="0"/>
              <a:t>Generally people don’t understand how we fund education</a:t>
            </a:r>
          </a:p>
          <a:p>
            <a:r>
              <a:rPr lang="en-US" dirty="0"/>
              <a:t>Most underestimate what districts spend--$9500 (actual $19,000)</a:t>
            </a:r>
          </a:p>
          <a:p>
            <a:r>
              <a:rPr lang="en-US" dirty="0"/>
              <a:t>55% agree that funding for schools should be increased; 28% stay the same</a:t>
            </a:r>
          </a:p>
          <a:p>
            <a:r>
              <a:rPr lang="en-US" dirty="0"/>
              <a:t>44% think percent of education costs funded by local property taxes should decrease; 32% stay same</a:t>
            </a:r>
          </a:p>
          <a:p>
            <a:pPr>
              <a:buFont typeface="Wingdings" panose="05000000000000000000" pitchFamily="2" charset="2"/>
              <a:buChar char="Ø"/>
            </a:pPr>
            <a:r>
              <a:rPr lang="en-US" dirty="0"/>
              <a:t>How to decrease reliance on local property taxes for education?</a:t>
            </a:r>
          </a:p>
          <a:p>
            <a:pPr marL="0" indent="0">
              <a:buNone/>
            </a:pPr>
            <a:r>
              <a:rPr lang="en-US" dirty="0"/>
              <a:t>   47% oppose statewide property tax</a:t>
            </a:r>
          </a:p>
          <a:p>
            <a:pPr marL="0" indent="0">
              <a:buNone/>
            </a:pPr>
            <a:r>
              <a:rPr lang="en-US" dirty="0"/>
              <a:t>   69% oppose sales tax</a:t>
            </a:r>
          </a:p>
          <a:p>
            <a:pPr marL="0" indent="0">
              <a:buNone/>
            </a:pPr>
            <a:r>
              <a:rPr lang="en-US" dirty="0"/>
              <a:t>   69% oppose income tax</a:t>
            </a:r>
          </a:p>
          <a:p>
            <a:endParaRPr lang="en-US" dirty="0"/>
          </a:p>
        </p:txBody>
      </p:sp>
    </p:spTree>
    <p:extLst>
      <p:ext uri="{BB962C8B-B14F-4D97-AF65-F5344CB8AC3E}">
        <p14:creationId xmlns:p14="http://schemas.microsoft.com/office/powerpoint/2010/main" val="4050058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ECB63407-6B1B-4BDF-B160-BD5AC844D87D}"/>
              </a:ext>
            </a:extLst>
          </p:cNvPr>
          <p:cNvSpPr txBox="1"/>
          <p:nvPr/>
        </p:nvSpPr>
        <p:spPr>
          <a:xfrm>
            <a:off x="848419" y="475303"/>
            <a:ext cx="10972800" cy="646331"/>
          </a:xfrm>
          <a:prstGeom prst="rect">
            <a:avLst/>
          </a:prstGeom>
          <a:noFill/>
        </p:spPr>
        <p:txBody>
          <a:bodyPr wrap="square" rtlCol="0">
            <a:spAutoFit/>
          </a:bodyPr>
          <a:lstStyle/>
          <a:p>
            <a:r>
              <a:rPr lang="en-US" sz="3600" b="1" dirty="0">
                <a:solidFill>
                  <a:schemeClr val="accent2">
                    <a:lumMod val="75000"/>
                  </a:schemeClr>
                </a:solidFill>
                <a:latin typeface="Cambria" panose="02040503050406030204" pitchFamily="18" charset="0"/>
                <a:ea typeface="Cambria" panose="02040503050406030204" pitchFamily="18" charset="0"/>
              </a:rPr>
              <a:t>Current Discussions</a:t>
            </a:r>
            <a:endParaRPr lang="en-US" sz="3600"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 xmlns:a16="http://schemas.microsoft.com/office/drawing/2014/main" id="{48A13287-C66A-4251-87E5-74783E03D73E}"/>
              </a:ext>
            </a:extLst>
          </p:cNvPr>
          <p:cNvSpPr txBox="1">
            <a:spLocks/>
          </p:cNvSpPr>
          <p:nvPr/>
        </p:nvSpPr>
        <p:spPr>
          <a:xfrm>
            <a:off x="579121" y="984999"/>
            <a:ext cx="10576560" cy="5243081"/>
          </a:xfrm>
          <a:prstGeom prst="rect">
            <a:avLst/>
          </a:prstGeom>
        </p:spPr>
        <p:txBody>
          <a:bodyPr>
            <a:normAutofit fontScale="925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endParaRPr lang="en-US" b="1" dirty="0">
              <a:solidFill>
                <a:srgbClr val="0070C0"/>
              </a:solidFill>
            </a:endParaRPr>
          </a:p>
          <a:p>
            <a:r>
              <a:rPr lang="en-US" sz="2400" b="1" dirty="0">
                <a:solidFill>
                  <a:schemeClr val="accent4">
                    <a:lumMod val="75000"/>
                  </a:schemeClr>
                </a:solidFill>
              </a:rPr>
              <a:t>How should taxpayers’ ability to pay be considered?</a:t>
            </a:r>
          </a:p>
          <a:p>
            <a:endParaRPr lang="en-US" sz="2400" b="1" dirty="0">
              <a:solidFill>
                <a:schemeClr val="accent4">
                  <a:lumMod val="75000"/>
                </a:schemeClr>
              </a:solidFill>
            </a:endParaRPr>
          </a:p>
          <a:p>
            <a:pPr lvl="1">
              <a:buFont typeface="Wingdings" panose="05000000000000000000" pitchFamily="2" charset="2"/>
              <a:buChar char="Ø"/>
            </a:pPr>
            <a:r>
              <a:rPr lang="en-US" sz="2200" b="1" dirty="0">
                <a:solidFill>
                  <a:schemeClr val="accent4">
                    <a:lumMod val="75000"/>
                  </a:schemeClr>
                </a:solidFill>
              </a:rPr>
              <a:t>What would constitute a meaningful property tax “circuit breaker” for low and moderate income home owners? ….paid for by state dollars?</a:t>
            </a:r>
          </a:p>
          <a:p>
            <a:pPr lvl="1">
              <a:buFont typeface="Wingdings" panose="05000000000000000000" pitchFamily="2" charset="2"/>
              <a:buChar char="Ø"/>
            </a:pPr>
            <a:r>
              <a:rPr lang="en-US" sz="2200" b="1" dirty="0">
                <a:solidFill>
                  <a:schemeClr val="accent4">
                    <a:lumMod val="75000"/>
                  </a:schemeClr>
                </a:solidFill>
              </a:rPr>
              <a:t>How could a state-run tax deferral approach work for older residential taxpayers?</a:t>
            </a:r>
          </a:p>
          <a:p>
            <a:r>
              <a:rPr lang="en-US" sz="2400" b="1" dirty="0">
                <a:solidFill>
                  <a:schemeClr val="accent4">
                    <a:lumMod val="75000"/>
                  </a:schemeClr>
                </a:solidFill>
              </a:rPr>
              <a:t>Should the statewide property tax be applied at a uniform rate?</a:t>
            </a:r>
          </a:p>
          <a:p>
            <a:r>
              <a:rPr lang="en-US" sz="2400" b="1" dirty="0">
                <a:solidFill>
                  <a:schemeClr val="accent4">
                    <a:lumMod val="75000"/>
                  </a:schemeClr>
                </a:solidFill>
              </a:rPr>
              <a:t>How could accountability be increased for districts receiving substantial state funding? [assurances that $ are spent on education, requirement for using evidence-based approaches]</a:t>
            </a:r>
          </a:p>
          <a:p>
            <a:r>
              <a:rPr lang="en-US" sz="2400" b="1">
                <a:solidFill>
                  <a:schemeClr val="accent4">
                    <a:lumMod val="75000"/>
                  </a:schemeClr>
                </a:solidFill>
              </a:rPr>
              <a:t>Beyond a </a:t>
            </a:r>
            <a:r>
              <a:rPr lang="en-US" sz="2400" b="1" dirty="0">
                <a:solidFill>
                  <a:schemeClr val="accent4">
                    <a:lumMod val="75000"/>
                  </a:schemeClr>
                </a:solidFill>
              </a:rPr>
              <a:t>basic funding formula, what categorical funding is necessary (e.g., school building aid, catastrophic aid, pre-K, etc.)?</a:t>
            </a:r>
          </a:p>
          <a:p>
            <a:endParaRPr lang="en-US" b="1" dirty="0">
              <a:solidFill>
                <a:srgbClr val="0070C0"/>
              </a:solidFill>
            </a:endParaRPr>
          </a:p>
        </p:txBody>
      </p:sp>
    </p:spTree>
    <p:extLst>
      <p:ext uri="{BB962C8B-B14F-4D97-AF65-F5344CB8AC3E}">
        <p14:creationId xmlns:p14="http://schemas.microsoft.com/office/powerpoint/2010/main" val="4255069321"/>
      </p:ext>
    </p:extLst>
  </p:cSld>
  <p:clrMapOvr>
    <a:masterClrMapping/>
  </p:clrMapOvr>
</p:sld>
</file>

<file path=ppt/theme/theme1.xml><?xml version="1.0" encoding="utf-8"?>
<a:theme xmlns:a="http://schemas.openxmlformats.org/drawingml/2006/main" name="View">
  <a:themeElements>
    <a:clrScheme name="View">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7B713C7F-58B7-4AE9-B361-B13EB9EC4C0C}"/>
    </a:ext>
  </a:extLst>
</a:theme>
</file>

<file path=docProps/app.xml><?xml version="1.0" encoding="utf-8"?>
<Properties xmlns="http://schemas.openxmlformats.org/officeDocument/2006/extended-properties" xmlns:vt="http://schemas.openxmlformats.org/officeDocument/2006/docPropsVTypes">
  <Template>TM03457515[[fn=View]]</Template>
  <TotalTime>102</TotalTime>
  <Words>652</Words>
  <Application>Microsoft Office PowerPoint</Application>
  <PresentationFormat>Widescreen</PresentationFormat>
  <Paragraphs>57</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Cambria</vt:lpstr>
      <vt:lpstr>Century Schoolbook</vt:lpstr>
      <vt:lpstr>Wingdings</vt:lpstr>
      <vt:lpstr>Wingdings 2</vt:lpstr>
      <vt:lpstr>View</vt:lpstr>
      <vt:lpstr>Education Funding Commission</vt:lpstr>
      <vt:lpstr>PowerPoint Presentation</vt:lpstr>
      <vt:lpstr>Background Understandings</vt:lpstr>
      <vt:lpstr>Commission Primary Methods</vt:lpstr>
      <vt:lpstr>PowerPoint Presentation</vt:lpstr>
      <vt:lpstr>PowerPoint Presentation</vt:lpstr>
      <vt:lpstr>Adequacy defined in terms of outcomes</vt:lpstr>
      <vt:lpstr>Granite State Poll</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Funding Commission</dc:title>
  <dc:creator>Chris Dwyer</dc:creator>
  <cp:lastModifiedBy>Jane Ferrini</cp:lastModifiedBy>
  <cp:revision>11</cp:revision>
  <cp:lastPrinted>2020-11-12T19:02:55Z</cp:lastPrinted>
  <dcterms:created xsi:type="dcterms:W3CDTF">2020-10-29T23:46:21Z</dcterms:created>
  <dcterms:modified xsi:type="dcterms:W3CDTF">2020-11-12T19:03:00Z</dcterms:modified>
</cp:coreProperties>
</file>