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64" r:id="rId2"/>
    <p:sldId id="269" r:id="rId3"/>
    <p:sldId id="266" r:id="rId4"/>
    <p:sldId id="258" r:id="rId5"/>
    <p:sldId id="275" r:id="rId6"/>
    <p:sldId id="267" r:id="rId7"/>
    <p:sldId id="268" r:id="rId8"/>
    <p:sldId id="261" r:id="rId9"/>
    <p:sldId id="260" r:id="rId10"/>
    <p:sldId id="271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7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7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00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79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9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2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61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5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CBE7E0-4119-4357-B729-6DB3B21C94E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0BFDC4-57E8-49E6-B35B-70C05B44C0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47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EB977-3BAB-4936-939A-DFB43DD03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 Funding Commission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B1FEE1-0BBA-4245-877C-452F764AA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 short update on Progress to Date</a:t>
            </a:r>
          </a:p>
        </p:txBody>
      </p:sp>
    </p:spTree>
    <p:extLst>
      <p:ext uri="{BB962C8B-B14F-4D97-AF65-F5344CB8AC3E}">
        <p14:creationId xmlns:p14="http://schemas.microsoft.com/office/powerpoint/2010/main" val="322645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39064C-C0D4-47F4-8CE1-8CEB52E50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1" t="18815" r="30083" b="64741"/>
          <a:stretch/>
        </p:blipFill>
        <p:spPr>
          <a:xfrm>
            <a:off x="869954" y="1246252"/>
            <a:ext cx="10712075" cy="1674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78721C-1C74-4B4A-A5BF-E6B92F948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4" t="55240" r="28926" b="38114"/>
          <a:stretch/>
        </p:blipFill>
        <p:spPr>
          <a:xfrm>
            <a:off x="770800" y="2793181"/>
            <a:ext cx="10970203" cy="670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4F7FC5-2F78-4EB9-89C6-5586F30EAE4D}"/>
              </a:ext>
            </a:extLst>
          </p:cNvPr>
          <p:cNvSpPr txBox="1"/>
          <p:nvPr/>
        </p:nvSpPr>
        <p:spPr>
          <a:xfrm>
            <a:off x="869955" y="3995236"/>
            <a:ext cx="10712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estimated weights and outcomes at 50</a:t>
            </a:r>
            <a:r>
              <a:rPr lang="en-US" sz="2800" baseline="30000" dirty="0"/>
              <a:t>th</a:t>
            </a:r>
            <a:r>
              <a:rPr lang="en-US" sz="2800" dirty="0"/>
              <a:t> percentile, per pupil:  </a:t>
            </a:r>
          </a:p>
          <a:p>
            <a:r>
              <a:rPr lang="en-US" sz="2800" dirty="0"/>
              <a:t>					  $15,754 (simulation)</a:t>
            </a:r>
          </a:p>
          <a:p>
            <a:r>
              <a:rPr lang="en-US" sz="2800" dirty="0"/>
              <a:t>			             $17,635 (actual)</a:t>
            </a:r>
          </a:p>
          <a:p>
            <a:r>
              <a:rPr lang="en-US" sz="2800" dirty="0"/>
              <a:t>If ONLY property taxes as revenue source, requires another $5.76/$1000 + the cost to address the gap between simulated and actual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1805C6-4FD0-46B9-ADA8-CBBB670D96B7}"/>
              </a:ext>
            </a:extLst>
          </p:cNvPr>
          <p:cNvSpPr txBox="1"/>
          <p:nvPr/>
        </p:nvSpPr>
        <p:spPr>
          <a:xfrm>
            <a:off x="121186" y="322400"/>
            <a:ext cx="1207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Example: Simulation bringing all districts to 50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</a:rPr>
              <a:t>th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%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ile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performance </a:t>
            </a:r>
          </a:p>
        </p:txBody>
      </p:sp>
    </p:spTree>
    <p:extLst>
      <p:ext uri="{BB962C8B-B14F-4D97-AF65-F5344CB8AC3E}">
        <p14:creationId xmlns:p14="http://schemas.microsoft.com/office/powerpoint/2010/main" val="11582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B63407-6B1B-4BDF-B160-BD5AC844D87D}"/>
              </a:ext>
            </a:extLst>
          </p:cNvPr>
          <p:cNvSpPr txBox="1"/>
          <p:nvPr/>
        </p:nvSpPr>
        <p:spPr>
          <a:xfrm>
            <a:off x="795867" y="338668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Series of Interrelated Questions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13287-C66A-4251-87E5-74783E03D73E}"/>
              </a:ext>
            </a:extLst>
          </p:cNvPr>
          <p:cNvSpPr txBox="1">
            <a:spLocks/>
          </p:cNvSpPr>
          <p:nvPr/>
        </p:nvSpPr>
        <p:spPr>
          <a:xfrm>
            <a:off x="579121" y="984999"/>
            <a:ext cx="10576560" cy="52430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What are the sources of revenue to meet the gaps, i.e. pay for adequacy and address inequities?  [state-mandated locally collected property tax + local property tax + other approaches that will fit within the Supreme Court mandates]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How should a formula take into account differences in capacity to raise revenue? [community capacity and individual ability to pay]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How should that revenue be collected and distributed?</a:t>
            </a:r>
          </a:p>
          <a:p>
            <a:r>
              <a:rPr lang="en-US" b="1" dirty="0">
                <a:solidFill>
                  <a:srgbClr val="0070C0"/>
                </a:solidFill>
              </a:rPr>
              <a:t>EMERGING QUESTIONS</a:t>
            </a:r>
          </a:p>
          <a:p>
            <a:r>
              <a:rPr lang="en-US" b="1" dirty="0">
                <a:solidFill>
                  <a:srgbClr val="0070C0"/>
                </a:solidFill>
              </a:rPr>
              <a:t>How should taxpayers’ ability to pay </a:t>
            </a:r>
            <a:r>
              <a:rPr lang="en-US" b="1">
                <a:solidFill>
                  <a:srgbClr val="0070C0"/>
                </a:solidFill>
              </a:rPr>
              <a:t>be considered?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What would constitute a meaningful property tax “circuit breaker” for low income home owners?</a:t>
            </a:r>
          </a:p>
          <a:p>
            <a:r>
              <a:rPr lang="en-US" b="1" dirty="0">
                <a:solidFill>
                  <a:srgbClr val="0070C0"/>
                </a:solidFill>
              </a:rPr>
              <a:t>Should different types of property be taxed at different rates?</a:t>
            </a:r>
          </a:p>
          <a:p>
            <a:r>
              <a:rPr lang="en-US" b="1" dirty="0">
                <a:solidFill>
                  <a:srgbClr val="0070C0"/>
                </a:solidFill>
              </a:rPr>
              <a:t>What legal changes are necessary to ensure more accurate valuation of commercial property?</a:t>
            </a:r>
          </a:p>
          <a:p>
            <a:r>
              <a:rPr lang="en-US" b="1" dirty="0">
                <a:solidFill>
                  <a:srgbClr val="0070C0"/>
                </a:solidFill>
              </a:rPr>
              <a:t>How could accountability be increased for districts receiving substantial state funding? [assurances that $ are spent on education, requirement for using evidence-based approaches]</a:t>
            </a:r>
          </a:p>
          <a:p>
            <a:r>
              <a:rPr lang="en-US" b="1" dirty="0">
                <a:solidFill>
                  <a:srgbClr val="0070C0"/>
                </a:solidFill>
              </a:rPr>
              <a:t>What efficiencies could reduce overall education costs in NH? [e.g., regionalization of administration)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6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B63407-6B1B-4BDF-B160-BD5AC844D87D}"/>
              </a:ext>
            </a:extLst>
          </p:cNvPr>
          <p:cNvSpPr txBox="1"/>
          <p:nvPr/>
        </p:nvSpPr>
        <p:spPr>
          <a:xfrm>
            <a:off x="795867" y="338668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Series of Interrelated Questions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13287-C66A-4251-87E5-74783E03D73E}"/>
              </a:ext>
            </a:extLst>
          </p:cNvPr>
          <p:cNvSpPr txBox="1">
            <a:spLocks/>
          </p:cNvSpPr>
          <p:nvPr/>
        </p:nvSpPr>
        <p:spPr>
          <a:xfrm>
            <a:off x="795867" y="984999"/>
            <a:ext cx="10359813" cy="553433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What is the scope of current inequities in educational opportunities?</a:t>
            </a:r>
          </a:p>
          <a:p>
            <a:r>
              <a:rPr lang="en-US" b="1" dirty="0">
                <a:solidFill>
                  <a:srgbClr val="00B050"/>
                </a:solidFill>
              </a:rPr>
              <a:t>What constitutes an adequate education in 2020?  [to meet NH Constitutional requirement]</a:t>
            </a:r>
          </a:p>
          <a:p>
            <a:r>
              <a:rPr lang="en-US" b="1" dirty="0">
                <a:solidFill>
                  <a:srgbClr val="00B050"/>
                </a:solidFill>
              </a:rPr>
              <a:t>What does a basic adequate education cost per pupil?</a:t>
            </a:r>
          </a:p>
          <a:p>
            <a:r>
              <a:rPr lang="en-US" b="1" dirty="0">
                <a:solidFill>
                  <a:srgbClr val="00B050"/>
                </a:solidFill>
              </a:rPr>
              <a:t>How do the costs of adequacy vary by type of student need, and how should those factors be represented in NH’s funding formula? [differentiated aid]</a:t>
            </a:r>
          </a:p>
          <a:p>
            <a:r>
              <a:rPr lang="en-US" b="1" dirty="0">
                <a:solidFill>
                  <a:srgbClr val="00B050"/>
                </a:solidFill>
              </a:rPr>
              <a:t>How does community property wealth [equalized valuation] affect educational opportunity?</a:t>
            </a:r>
          </a:p>
          <a:p>
            <a:r>
              <a:rPr lang="en-US" b="1" dirty="0">
                <a:solidFill>
                  <a:srgbClr val="00B050"/>
                </a:solidFill>
              </a:rPr>
              <a:t>What are the gaps between current education funding and costs of adequacy?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What are the sources of revenue to meet the gaps, i.e. pay for adequacy and address inequities?  [state-mandated locally collected property tax + local property tax + other approaches that will fit within the Supreme Court mandates]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How should a formula take into account differences in capacity to raise revenue? [community capacity and individual ability to pay]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How should that revenue be collected and distributed?</a:t>
            </a:r>
          </a:p>
        </p:txBody>
      </p:sp>
    </p:spTree>
    <p:extLst>
      <p:ext uri="{BB962C8B-B14F-4D97-AF65-F5344CB8AC3E}">
        <p14:creationId xmlns:p14="http://schemas.microsoft.com/office/powerpoint/2010/main" val="150785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E844EC-6CC5-461A-B329-0A013FB4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6" t="40530" r="26011" b="7469"/>
          <a:stretch/>
        </p:blipFill>
        <p:spPr>
          <a:xfrm>
            <a:off x="1774407" y="1157255"/>
            <a:ext cx="8246579" cy="51734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76A49C3-39E0-4F83-9234-BF7A02C89BD3}"/>
              </a:ext>
            </a:extLst>
          </p:cNvPr>
          <p:cNvSpPr/>
          <p:nvPr/>
        </p:nvSpPr>
        <p:spPr>
          <a:xfrm>
            <a:off x="4660134" y="4583016"/>
            <a:ext cx="264405" cy="220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DE7150-8A49-4CA5-8AF6-69E1642EFEBF}"/>
              </a:ext>
            </a:extLst>
          </p:cNvPr>
          <p:cNvSpPr txBox="1"/>
          <p:nvPr/>
        </p:nvSpPr>
        <p:spPr>
          <a:xfrm>
            <a:off x="0" y="0"/>
            <a:ext cx="1209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districts with higher poverty rates spend less, on average, 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 with districts with lower poverty </a:t>
            </a:r>
          </a:p>
        </p:txBody>
      </p:sp>
    </p:spTree>
    <p:extLst>
      <p:ext uri="{BB962C8B-B14F-4D97-AF65-F5344CB8AC3E}">
        <p14:creationId xmlns:p14="http://schemas.microsoft.com/office/powerpoint/2010/main" val="115008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763E9D-630A-48CF-9379-89E389E47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2" t="12531" r="27168" b="42811"/>
          <a:stretch/>
        </p:blipFill>
        <p:spPr>
          <a:xfrm>
            <a:off x="1672437" y="1246033"/>
            <a:ext cx="8847125" cy="5009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AEA95B-8255-41B6-A65B-5DEBA6EC4670}"/>
              </a:ext>
            </a:extLst>
          </p:cNvPr>
          <p:cNvSpPr txBox="1"/>
          <p:nvPr/>
        </p:nvSpPr>
        <p:spPr>
          <a:xfrm>
            <a:off x="407624" y="451692"/>
            <a:ext cx="1161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NH districts with higher needs have fewer education resources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1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A37CD3-BAFB-4CDE-82FF-28B3721F3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0" t="16546" r="15512" b="6506"/>
          <a:stretch/>
        </p:blipFill>
        <p:spPr>
          <a:xfrm>
            <a:off x="1575411" y="1112703"/>
            <a:ext cx="8758410" cy="5244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0CBD7F-9C07-44EC-B4CC-FD7A678A3728}"/>
              </a:ext>
            </a:extLst>
          </p:cNvPr>
          <p:cNvSpPr txBox="1"/>
          <p:nvPr/>
        </p:nvSpPr>
        <p:spPr>
          <a:xfrm>
            <a:off x="286438" y="0"/>
            <a:ext cx="11777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Districts with higher property values generally spend more than districts with lower property values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31364A5-E65F-4C3F-AD5D-A279BF4F82CD}"/>
              </a:ext>
            </a:extLst>
          </p:cNvPr>
          <p:cNvSpPr/>
          <p:nvPr/>
        </p:nvSpPr>
        <p:spPr>
          <a:xfrm>
            <a:off x="6984695" y="3977088"/>
            <a:ext cx="363556" cy="3194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5D436-6BC1-4277-A50E-16C09287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892453" cy="9495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Adequacy defined in terms of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08FDB-95BA-4735-8788-D006EE9E1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047" y="1845734"/>
            <a:ext cx="4193754" cy="4455914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r>
              <a:rPr lang="en-US" sz="2800" b="1" dirty="0"/>
              <a:t>Original Formula was</a:t>
            </a:r>
          </a:p>
          <a:p>
            <a:r>
              <a:rPr lang="en-US" sz="2800" b="1" dirty="0"/>
              <a:t>Input Based</a:t>
            </a:r>
          </a:p>
          <a:p>
            <a:r>
              <a:rPr lang="en-US" sz="2800" dirty="0"/>
              <a:t>Add up list of associated costs and determine base</a:t>
            </a:r>
          </a:p>
          <a:p>
            <a:r>
              <a:rPr lang="en-US" sz="2800" dirty="0"/>
              <a:t>Assign extra weights for students who have special needs, are low income, are English learners—differentiated aid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EFA635-8316-4197-B4FF-26720D1A0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6282" y="1845733"/>
            <a:ext cx="6092613" cy="445591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800" b="1" dirty="0"/>
              <a:t>2020  Approach is Outcome Based</a:t>
            </a:r>
          </a:p>
          <a:p>
            <a:r>
              <a:rPr lang="en-US" sz="2800" dirty="0"/>
              <a:t>Construct composite outcome score (graduation rate, performance on state assessments, attendance)</a:t>
            </a:r>
          </a:p>
          <a:p>
            <a:r>
              <a:rPr lang="en-US" sz="2800" dirty="0"/>
              <a:t>Determine desired level of performance for all…set at 50% </a:t>
            </a:r>
            <a:r>
              <a:rPr lang="en-US" sz="2800" dirty="0" err="1"/>
              <a:t>ile</a:t>
            </a:r>
            <a:endParaRPr lang="en-US" sz="2800" dirty="0"/>
          </a:p>
          <a:p>
            <a:r>
              <a:rPr lang="en-US" sz="2800" dirty="0"/>
              <a:t>Statistically determine what extra costs are required by students with different needs</a:t>
            </a:r>
          </a:p>
          <a:p>
            <a:r>
              <a:rPr lang="en-US" sz="2800" dirty="0"/>
              <a:t>Predict cost required for each district to achieve adequacy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46A33BC4-F67B-4DDE-A533-BC6121F1F544}"/>
              </a:ext>
            </a:extLst>
          </p:cNvPr>
          <p:cNvSpPr/>
          <p:nvPr/>
        </p:nvSpPr>
        <p:spPr>
          <a:xfrm>
            <a:off x="5078776" y="3161841"/>
            <a:ext cx="638978" cy="68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2A89B2-7902-476D-A620-7DC3D9F4C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8" t="33877" r="29737" b="19076"/>
          <a:stretch/>
        </p:blipFill>
        <p:spPr>
          <a:xfrm>
            <a:off x="2403704" y="1380787"/>
            <a:ext cx="7384591" cy="47264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9B38798-B810-45C8-AEE9-8493611021C5}"/>
              </a:ext>
            </a:extLst>
          </p:cNvPr>
          <p:cNvSpPr/>
          <p:nvPr/>
        </p:nvSpPr>
        <p:spPr>
          <a:xfrm flipV="1">
            <a:off x="4766834" y="2907228"/>
            <a:ext cx="254000" cy="3217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3F3BAD-0B70-435C-B523-2E8D49E563AA}"/>
              </a:ext>
            </a:extLst>
          </p:cNvPr>
          <p:cNvSpPr txBox="1"/>
          <p:nvPr/>
        </p:nvSpPr>
        <p:spPr>
          <a:xfrm>
            <a:off x="0" y="13220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Districts with the lowest poverty rates typically have outcomes that are 1–2 standard deviations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above the state average </a:t>
            </a:r>
          </a:p>
        </p:txBody>
      </p:sp>
    </p:spTree>
    <p:extLst>
      <p:ext uri="{BB962C8B-B14F-4D97-AF65-F5344CB8AC3E}">
        <p14:creationId xmlns:p14="http://schemas.microsoft.com/office/powerpoint/2010/main" val="66323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25172D-9735-47B1-9126-C959F353B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8" t="32317" r="26490" b="41254"/>
          <a:stretch/>
        </p:blipFill>
        <p:spPr>
          <a:xfrm>
            <a:off x="1000887" y="429650"/>
            <a:ext cx="10190225" cy="32737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ACD0FE-399F-48B4-A47C-09319211A9D1}"/>
              </a:ext>
            </a:extLst>
          </p:cNvPr>
          <p:cNvSpPr txBox="1"/>
          <p:nvPr/>
        </p:nvSpPr>
        <p:spPr>
          <a:xfrm>
            <a:off x="1200839" y="4395730"/>
            <a:ext cx="9990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per pupil cost FY 18-19</a:t>
            </a:r>
          </a:p>
          <a:p>
            <a:r>
              <a:rPr lang="en-US" dirty="0"/>
              <a:t>FRPL student costs 1.49 times more than base</a:t>
            </a:r>
          </a:p>
          <a:p>
            <a:r>
              <a:rPr lang="en-US" dirty="0"/>
              <a:t>Special ed student costs 4.29 times more than base (not catastrophic aid)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69EBDE-B0BA-4A65-BB27-2B432C388D95}"/>
              </a:ext>
            </a:extLst>
          </p:cNvPr>
          <p:cNvSpPr txBox="1"/>
          <p:nvPr/>
        </p:nvSpPr>
        <p:spPr>
          <a:xfrm>
            <a:off x="1388125" y="1729648"/>
            <a:ext cx="9287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E20E93-78FA-4450-A6A5-119457AC937E}"/>
              </a:ext>
            </a:extLst>
          </p:cNvPr>
          <p:cNvSpPr txBox="1"/>
          <p:nvPr/>
        </p:nvSpPr>
        <p:spPr>
          <a:xfrm>
            <a:off x="1784733" y="2462270"/>
            <a:ext cx="2280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Low income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DEC8D2-E1DE-4115-88B6-A6AC3FC65DD4}"/>
              </a:ext>
            </a:extLst>
          </p:cNvPr>
          <p:cNvSpPr txBox="1"/>
          <p:nvPr/>
        </p:nvSpPr>
        <p:spPr>
          <a:xfrm>
            <a:off x="1784733" y="3272010"/>
            <a:ext cx="19720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English learners</a:t>
            </a:r>
          </a:p>
        </p:txBody>
      </p:sp>
    </p:spTree>
    <p:extLst>
      <p:ext uri="{BB962C8B-B14F-4D97-AF65-F5344CB8AC3E}">
        <p14:creationId xmlns:p14="http://schemas.microsoft.com/office/powerpoint/2010/main" val="47191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BEC83C-2E72-4ECD-88E9-CE13EF09B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3" t="36183" r="29583" b="9285"/>
          <a:stretch/>
        </p:blipFill>
        <p:spPr>
          <a:xfrm>
            <a:off x="2472063" y="1493520"/>
            <a:ext cx="6651617" cy="4593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42BB24-CAC8-40C4-94EC-43267A573220}"/>
              </a:ext>
            </a:extLst>
          </p:cNvPr>
          <p:cNvSpPr txBox="1"/>
          <p:nvPr/>
        </p:nvSpPr>
        <p:spPr>
          <a:xfrm>
            <a:off x="297455" y="497840"/>
            <a:ext cx="11688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Some districts are severely underfunded (gap between actual and predicted cost ) and they tend to perform well below state average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B2FD14D-2C7E-4966-81B2-7C58250068FF}"/>
              </a:ext>
            </a:extLst>
          </p:cNvPr>
          <p:cNvSpPr/>
          <p:nvPr/>
        </p:nvSpPr>
        <p:spPr>
          <a:xfrm>
            <a:off x="6512560" y="2794000"/>
            <a:ext cx="325120" cy="325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17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911</TotalTime>
  <Words>582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Cambria</vt:lpstr>
      <vt:lpstr>Retrospect</vt:lpstr>
      <vt:lpstr>Education Funding Commission</vt:lpstr>
      <vt:lpstr>PowerPoint Presentation</vt:lpstr>
      <vt:lpstr>PowerPoint Presentation</vt:lpstr>
      <vt:lpstr>PowerPoint Presentation</vt:lpstr>
      <vt:lpstr>PowerPoint Presentation</vt:lpstr>
      <vt:lpstr>Adequacy defined in terms of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Dwyer</dc:creator>
  <cp:lastModifiedBy>Jane Ferrini</cp:lastModifiedBy>
  <cp:revision>34</cp:revision>
  <dcterms:created xsi:type="dcterms:W3CDTF">2020-09-23T15:53:47Z</dcterms:created>
  <dcterms:modified xsi:type="dcterms:W3CDTF">2020-09-28T13:31:22Z</dcterms:modified>
</cp:coreProperties>
</file>