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22"/>
  </p:notesMasterIdLst>
  <p:sldIdLst>
    <p:sldId id="785" r:id="rId2"/>
    <p:sldId id="690" r:id="rId3"/>
    <p:sldId id="691" r:id="rId4"/>
    <p:sldId id="692" r:id="rId5"/>
    <p:sldId id="308" r:id="rId6"/>
    <p:sldId id="316" r:id="rId7"/>
    <p:sldId id="317" r:id="rId8"/>
    <p:sldId id="770" r:id="rId9"/>
    <p:sldId id="778" r:id="rId10"/>
    <p:sldId id="771" r:id="rId11"/>
    <p:sldId id="779" r:id="rId12"/>
    <p:sldId id="780" r:id="rId13"/>
    <p:sldId id="784" r:id="rId14"/>
    <p:sldId id="786" r:id="rId15"/>
    <p:sldId id="563" r:id="rId16"/>
    <p:sldId id="672" r:id="rId17"/>
    <p:sldId id="673" r:id="rId18"/>
    <p:sldId id="782" r:id="rId19"/>
    <p:sldId id="325" r:id="rId20"/>
    <p:sldId id="327"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20552A-397C-43DF-994A-81FBD202998F}" v="8" dt="2023-04-28T13:41:47.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9" autoAdjust="0"/>
    <p:restoredTop sz="64682" autoAdjust="0"/>
  </p:normalViewPr>
  <p:slideViewPr>
    <p:cSldViewPr snapToGrid="0" snapToObjects="1">
      <p:cViewPr varScale="1">
        <p:scale>
          <a:sx n="82" d="100"/>
          <a:sy n="82" d="100"/>
        </p:scale>
        <p:origin x="120" y="59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3999AAA-003B-4038-9B95-DC7279357177}" type="datetimeFigureOut">
              <a:rPr lang="en-US" smtClean="0"/>
              <a:t>5/4/2023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C996289-D3D4-43EF-8823-9BFB9B8E0DC0}" type="slidenum">
              <a:rPr lang="en-US" smtClean="0"/>
              <a:t>‹#›</a:t>
            </a:fld>
            <a:endParaRPr lang="en-US"/>
          </a:p>
        </p:txBody>
      </p:sp>
    </p:spTree>
    <p:extLst>
      <p:ext uri="{BB962C8B-B14F-4D97-AF65-F5344CB8AC3E}">
        <p14:creationId xmlns:p14="http://schemas.microsoft.com/office/powerpoint/2010/main" val="311003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96289-D3D4-43EF-8823-9BFB9B8E0DC0}" type="slidenum">
              <a:rPr lang="en-US" smtClean="0"/>
              <a:t>1</a:t>
            </a:fld>
            <a:endParaRPr lang="en-US"/>
          </a:p>
        </p:txBody>
      </p:sp>
    </p:spTree>
    <p:extLst>
      <p:ext uri="{BB962C8B-B14F-4D97-AF65-F5344CB8AC3E}">
        <p14:creationId xmlns:p14="http://schemas.microsoft.com/office/powerpoint/2010/main" val="180715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763588"/>
            <a:ext cx="6784975" cy="3817937"/>
          </a:xfrm>
        </p:spPr>
      </p:sp>
      <p:sp>
        <p:nvSpPr>
          <p:cNvPr id="3" name="Notes Placeholder 2"/>
          <p:cNvSpPr>
            <a:spLocks noGrp="1"/>
          </p:cNvSpPr>
          <p:nvPr>
            <p:ph type="body" idx="1"/>
          </p:nvPr>
        </p:nvSpPr>
        <p:spPr/>
        <p:txBody>
          <a:bodyPr/>
          <a:lstStyle/>
          <a:p>
            <a:r>
              <a:rPr lang="en-US" dirty="0"/>
              <a:t>Projects that include multiple</a:t>
            </a:r>
            <a:r>
              <a:rPr lang="en-US" baseline="0" dirty="0"/>
              <a:t> bldgs. and/or multiple lots, are called Development Sites.</a:t>
            </a:r>
            <a:r>
              <a:rPr lang="en-US" dirty="0"/>
              <a:t> This supports the concept of neighborhood or village</a:t>
            </a:r>
            <a:r>
              <a:rPr lang="en-US" baseline="0" dirty="0"/>
              <a:t> center development.  All Development Sites required a CUP from the Planning Board – done in collaboration with the Site Review Process.  </a:t>
            </a:r>
          </a:p>
        </p:txBody>
      </p:sp>
      <p:sp>
        <p:nvSpPr>
          <p:cNvPr id="5" name="Slide Number Placeholder 4"/>
          <p:cNvSpPr>
            <a:spLocks noGrp="1"/>
          </p:cNvSpPr>
          <p:nvPr>
            <p:ph type="sldNum" sz="quarter" idx="11"/>
          </p:nvPr>
        </p:nvSpPr>
        <p:spPr>
          <a:xfrm>
            <a:off x="4143587" y="9119475"/>
            <a:ext cx="3169920" cy="481726"/>
          </a:xfrm>
          <a:prstGeom prst="rect">
            <a:avLst/>
          </a:prstGeom>
        </p:spPr>
        <p:txBody>
          <a:bodyPr lIns="91427" tIns="45714" rIns="91427" bIns="45714"/>
          <a:lstStyle/>
          <a:p>
            <a:pPr algn="r" defTabSz="483236">
              <a:defRPr/>
            </a:pPr>
            <a:fld id="{3FF86262-CD2F-4B96-B187-EB381616D0E1}" type="slidenum">
              <a:rPr lang="en-US" sz="1300">
                <a:solidFill>
                  <a:prstClr val="black"/>
                </a:solidFill>
                <a:latin typeface="Calibri" panose="020F0502020204030204"/>
              </a:rPr>
              <a:pPr algn="r" defTabSz="483236">
                <a:defRPr/>
              </a:pPr>
              <a:t>10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86341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763588"/>
            <a:ext cx="6784975" cy="3817937"/>
          </a:xfrm>
        </p:spPr>
      </p:sp>
      <p:sp>
        <p:nvSpPr>
          <p:cNvPr id="3" name="Notes Placeholder 2"/>
          <p:cNvSpPr>
            <a:spLocks noGrp="1"/>
          </p:cNvSpPr>
          <p:nvPr>
            <p:ph type="body" idx="1"/>
          </p:nvPr>
        </p:nvSpPr>
        <p:spPr/>
        <p:txBody>
          <a:bodyPr/>
          <a:lstStyle/>
          <a:p>
            <a:r>
              <a:rPr lang="en-US" dirty="0"/>
              <a:t>Development</a:t>
            </a:r>
            <a:r>
              <a:rPr lang="en-US" baseline="0" dirty="0"/>
              <a:t> Site types are listed here.  Each of these include a mix of allowed building types.  The standards for Dev Sites also address perimeter areas, and interior access.  The building type standards still apply to the buildings within the Site.  </a:t>
            </a:r>
            <a:endParaRPr lang="en-US" dirty="0"/>
          </a:p>
        </p:txBody>
      </p:sp>
      <p:sp>
        <p:nvSpPr>
          <p:cNvPr id="5" name="Slide Number Placeholder 4"/>
          <p:cNvSpPr>
            <a:spLocks noGrp="1"/>
          </p:cNvSpPr>
          <p:nvPr>
            <p:ph type="sldNum" sz="quarter" idx="11"/>
          </p:nvPr>
        </p:nvSpPr>
        <p:spPr>
          <a:xfrm>
            <a:off x="4143587" y="9119475"/>
            <a:ext cx="3169920" cy="481726"/>
          </a:xfrm>
          <a:prstGeom prst="rect">
            <a:avLst/>
          </a:prstGeom>
        </p:spPr>
        <p:txBody>
          <a:bodyPr lIns="91427" tIns="45714" rIns="91427" bIns="45714"/>
          <a:lstStyle/>
          <a:p>
            <a:pPr algn="r" defTabSz="483236">
              <a:defRPr/>
            </a:pPr>
            <a:fld id="{3FF86262-CD2F-4B96-B187-EB381616D0E1}" type="slidenum">
              <a:rPr lang="en-US" sz="1300">
                <a:solidFill>
                  <a:prstClr val="black"/>
                </a:solidFill>
                <a:latin typeface="Calibri" panose="020F0502020204030204"/>
              </a:rPr>
              <a:pPr algn="r" defTabSz="483236">
                <a:defRPr/>
              </a:pPr>
              <a:t>11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59430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763588"/>
            <a:ext cx="6784975" cy="3817937"/>
          </a:xfrm>
        </p:spPr>
      </p:sp>
      <p:sp>
        <p:nvSpPr>
          <p:cNvPr id="3" name="Notes Placeholder 2"/>
          <p:cNvSpPr>
            <a:spLocks noGrp="1"/>
          </p:cNvSpPr>
          <p:nvPr>
            <p:ph type="body" idx="1"/>
          </p:nvPr>
        </p:nvSpPr>
        <p:spPr/>
        <p:txBody>
          <a:bodyPr/>
          <a:lstStyle/>
          <a:p>
            <a:r>
              <a:rPr lang="en-US" dirty="0"/>
              <a:t>Dev site</a:t>
            </a:r>
            <a:r>
              <a:rPr lang="en-US" baseline="0" dirty="0"/>
              <a:t> standards override individual bldg. type standards for coverage, lot area, and lot dimensions, but otherwise bldg. type standards still apply for the different bldgs. within the site.  Standards include a list of the building types permitted in each dev site type.</a:t>
            </a:r>
            <a:endParaRPr lang="en-US" dirty="0"/>
          </a:p>
        </p:txBody>
      </p:sp>
      <p:sp>
        <p:nvSpPr>
          <p:cNvPr id="5" name="Slide Number Placeholder 4"/>
          <p:cNvSpPr>
            <a:spLocks noGrp="1"/>
          </p:cNvSpPr>
          <p:nvPr>
            <p:ph type="sldNum" sz="quarter" idx="11"/>
          </p:nvPr>
        </p:nvSpPr>
        <p:spPr>
          <a:xfrm>
            <a:off x="4143587" y="9119475"/>
            <a:ext cx="3169920" cy="481726"/>
          </a:xfrm>
          <a:prstGeom prst="rect">
            <a:avLst/>
          </a:prstGeom>
        </p:spPr>
        <p:txBody>
          <a:bodyPr lIns="91427" tIns="45714" rIns="91427" bIns="45714"/>
          <a:lstStyle/>
          <a:p>
            <a:pPr algn="r" defTabSz="483236">
              <a:defRPr/>
            </a:pPr>
            <a:fld id="{3FF86262-CD2F-4B96-B187-EB381616D0E1}" type="slidenum">
              <a:rPr lang="en-US" sz="1300">
                <a:solidFill>
                  <a:prstClr val="black"/>
                </a:solidFill>
                <a:latin typeface="Calibri" panose="020F0502020204030204"/>
              </a:rPr>
              <a:pPr algn="r" defTabSz="483236">
                <a:defRPr/>
              </a:pPr>
              <a:t>12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4412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39775"/>
            <a:ext cx="6569075" cy="3695700"/>
          </a:xfrm>
        </p:spPr>
      </p:sp>
      <p:sp>
        <p:nvSpPr>
          <p:cNvPr id="3" name="Notes Placeholder 2"/>
          <p:cNvSpPr>
            <a:spLocks noGrp="1"/>
          </p:cNvSpPr>
          <p:nvPr>
            <p:ph type="body" idx="1"/>
          </p:nvPr>
        </p:nvSpPr>
        <p:spPr/>
        <p:txBody>
          <a:bodyPr/>
          <a:lstStyle/>
          <a:p>
            <a:pPr marL="166791"/>
            <a:r>
              <a:rPr lang="en-US" b="0" dirty="0"/>
              <a:t>All</a:t>
            </a:r>
            <a:r>
              <a:rPr lang="en-US" b="0" baseline="0" dirty="0"/>
              <a:t> dev. Sites are required to provide some community spaces.  Community Spaces (as applicable to Article 5B) are privately owned and oriented and accessible to the public. Consistent with what we have done in the Character Districts (5A), we identify a list of types that are allowed.  The list of community open space types themselves are included in Article 5A.  The ones indicated with an * are ones that were added during the Gateway amendments. </a:t>
            </a:r>
          </a:p>
          <a:p>
            <a:pPr marL="166791"/>
            <a:endParaRPr lang="en-US" b="1" dirty="0"/>
          </a:p>
        </p:txBody>
      </p:sp>
    </p:spTree>
    <p:extLst>
      <p:ext uri="{BB962C8B-B14F-4D97-AF65-F5344CB8AC3E}">
        <p14:creationId xmlns:p14="http://schemas.microsoft.com/office/powerpoint/2010/main" val="2803917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39775"/>
            <a:ext cx="6569075" cy="3695700"/>
          </a:xfrm>
        </p:spPr>
      </p:sp>
      <p:sp>
        <p:nvSpPr>
          <p:cNvPr id="3" name="Notes Placeholder 2"/>
          <p:cNvSpPr>
            <a:spLocks noGrp="1"/>
          </p:cNvSpPr>
          <p:nvPr>
            <p:ph type="body" idx="1"/>
          </p:nvPr>
        </p:nvSpPr>
        <p:spPr/>
        <p:txBody>
          <a:bodyPr/>
          <a:lstStyle/>
          <a:p>
            <a:pPr marL="166791"/>
            <a:r>
              <a:rPr lang="en-US" b="0" baseline="0" dirty="0"/>
              <a:t>Standard requirement and not related to any incentives.  </a:t>
            </a:r>
          </a:p>
        </p:txBody>
      </p:sp>
    </p:spTree>
    <p:extLst>
      <p:ext uri="{BB962C8B-B14F-4D97-AF65-F5344CB8AC3E}">
        <p14:creationId xmlns:p14="http://schemas.microsoft.com/office/powerpoint/2010/main" val="3846055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39775"/>
            <a:ext cx="6569075" cy="3695700"/>
          </a:xfrm>
        </p:spPr>
      </p:sp>
      <p:sp>
        <p:nvSpPr>
          <p:cNvPr id="3" name="Notes Placeholder 2"/>
          <p:cNvSpPr>
            <a:spLocks noGrp="1"/>
          </p:cNvSpPr>
          <p:nvPr>
            <p:ph type="body" idx="1"/>
          </p:nvPr>
        </p:nvSpPr>
        <p:spPr/>
        <p:txBody>
          <a:bodyPr/>
          <a:lstStyle/>
          <a:p>
            <a:r>
              <a:rPr lang="en-US" dirty="0"/>
              <a:t>  This</a:t>
            </a:r>
            <a:r>
              <a:rPr lang="en-US" baseline="0" dirty="0"/>
              <a:t> section outlines the allowed density in residential units per acre for building types.  Where CUP is listed, a conditional use permit may be granted by the PB to increase the allowed density.</a:t>
            </a:r>
            <a:endParaRPr lang="en-US" dirty="0"/>
          </a:p>
        </p:txBody>
      </p:sp>
    </p:spTree>
    <p:extLst>
      <p:ext uri="{BB962C8B-B14F-4D97-AF65-F5344CB8AC3E}">
        <p14:creationId xmlns:p14="http://schemas.microsoft.com/office/powerpoint/2010/main" val="112652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39775"/>
            <a:ext cx="6569075" cy="3695700"/>
          </a:xfrm>
        </p:spPr>
      </p:sp>
      <p:sp>
        <p:nvSpPr>
          <p:cNvPr id="3" name="Notes Placeholder 2"/>
          <p:cNvSpPr>
            <a:spLocks noGrp="1"/>
          </p:cNvSpPr>
          <p:nvPr>
            <p:ph type="body" idx="1"/>
          </p:nvPr>
        </p:nvSpPr>
        <p:spPr/>
        <p:txBody>
          <a:bodyPr/>
          <a:lstStyle/>
          <a:p>
            <a:r>
              <a:rPr lang="en-US" dirty="0"/>
              <a:t>Density for Development sites</a:t>
            </a:r>
          </a:p>
        </p:txBody>
      </p:sp>
    </p:spTree>
    <p:extLst>
      <p:ext uri="{BB962C8B-B14F-4D97-AF65-F5344CB8AC3E}">
        <p14:creationId xmlns:p14="http://schemas.microsoft.com/office/powerpoint/2010/main" val="215186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applicant wants to increase density,</a:t>
            </a:r>
            <a:r>
              <a:rPr lang="en-US" baseline="0" dirty="0"/>
              <a:t> provisions are included for a CUP via the PB to increase density for # of du/bldg. (24 to 36), DU per acre (as listed on previous table), and as well as height and bldg. footprint.  To be granted a CUP, the applicant must meet the criteria listed in this section AND must provide public realm improvements and workforce housing.  Densities can be modified further by the Planning Board </a:t>
            </a:r>
            <a:r>
              <a:rPr lang="en-US" sz="1200" kern="1200" dirty="0">
                <a:solidFill>
                  <a:schemeClr val="tx1"/>
                </a:solidFill>
                <a:effectLst/>
                <a:latin typeface="+mn-lt"/>
                <a:ea typeface="+mn-ea"/>
                <a:cs typeface="+mn-cs"/>
              </a:rPr>
              <a:t>provided that the Planning Board finds such modification will promote design flexibility and overall project quality, or that such modification is required for the development to provide a proposed workforce housing component, and that such modification is consistent with the purpose and intent set forth in Section 10.5B11</a:t>
            </a:r>
            <a:endParaRPr lang="en-US" dirty="0"/>
          </a:p>
        </p:txBody>
      </p:sp>
    </p:spTree>
    <p:extLst>
      <p:ext uri="{BB962C8B-B14F-4D97-AF65-F5344CB8AC3E}">
        <p14:creationId xmlns:p14="http://schemas.microsoft.com/office/powerpoint/2010/main" val="3551367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Workforce</a:t>
            </a:r>
            <a:r>
              <a:rPr lang="en-US" baseline="0" dirty="0"/>
              <a:t> </a:t>
            </a:r>
            <a:r>
              <a:rPr lang="en-US" baseline="0" dirty="0" err="1"/>
              <a:t>hsg</a:t>
            </a:r>
            <a:r>
              <a:rPr lang="en-US" baseline="0" dirty="0"/>
              <a:t> as defined by state law and our ordinance</a:t>
            </a:r>
            <a:endParaRPr lang="en-US" dirty="0"/>
          </a:p>
        </p:txBody>
      </p:sp>
    </p:spTree>
    <p:extLst>
      <p:ext uri="{BB962C8B-B14F-4D97-AF65-F5344CB8AC3E}">
        <p14:creationId xmlns:p14="http://schemas.microsoft.com/office/powerpoint/2010/main" val="397398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Plan’s vision was the result of a public process that identified</a:t>
            </a:r>
            <a:r>
              <a:rPr lang="en-US" baseline="0" dirty="0"/>
              <a:t> desired components for different areas of the city.</a:t>
            </a:r>
          </a:p>
          <a:p>
            <a:endParaRPr lang="en-US" dirty="0"/>
          </a:p>
        </p:txBody>
      </p:sp>
    </p:spTree>
    <p:extLst>
      <p:ext uri="{BB962C8B-B14F-4D97-AF65-F5344CB8AC3E}">
        <p14:creationId xmlns:p14="http://schemas.microsoft.com/office/powerpoint/2010/main" val="197647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Public input are summarized here in bullet form for what people wanted to see in the Corridor Areas.</a:t>
            </a:r>
            <a:endParaRPr lang="en-US" dirty="0"/>
          </a:p>
        </p:txBody>
      </p:sp>
    </p:spTree>
    <p:extLst>
      <p:ext uri="{BB962C8B-B14F-4D97-AF65-F5344CB8AC3E}">
        <p14:creationId xmlns:p14="http://schemas.microsoft.com/office/powerpoint/2010/main" val="396475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Distinguishes between gateway corridors and centers</a:t>
            </a:r>
          </a:p>
        </p:txBody>
      </p:sp>
      <p:sp>
        <p:nvSpPr>
          <p:cNvPr id="4" name="Slide Number Placeholder 3"/>
          <p:cNvSpPr>
            <a:spLocks noGrp="1"/>
          </p:cNvSpPr>
          <p:nvPr>
            <p:ph type="sldNum" sz="quarter" idx="5"/>
          </p:nvPr>
        </p:nvSpPr>
        <p:spPr/>
        <p:txBody>
          <a:bodyPr/>
          <a:lstStyle/>
          <a:p>
            <a:fld id="{CC996289-D3D4-43EF-8823-9BFB9B8E0DC0}" type="slidenum">
              <a:rPr lang="en-US" smtClean="0"/>
              <a:t>4</a:t>
            </a:fld>
            <a:endParaRPr lang="en-US"/>
          </a:p>
        </p:txBody>
      </p:sp>
    </p:spTree>
    <p:extLst>
      <p:ext uri="{BB962C8B-B14F-4D97-AF65-F5344CB8AC3E}">
        <p14:creationId xmlns:p14="http://schemas.microsoft.com/office/powerpoint/2010/main" val="15971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Gateway zoning amendments were adopted with 2 zoning districts created, G1 and G2.  Blue highlighted parcels are properties that have recent projects. </a:t>
            </a:r>
          </a:p>
        </p:txBody>
      </p:sp>
      <p:sp>
        <p:nvSpPr>
          <p:cNvPr id="4" name="Slide Number Placeholder 3"/>
          <p:cNvSpPr>
            <a:spLocks noGrp="1"/>
          </p:cNvSpPr>
          <p:nvPr>
            <p:ph type="sldNum" sz="quarter" idx="5"/>
          </p:nvPr>
        </p:nvSpPr>
        <p:spPr/>
        <p:txBody>
          <a:bodyPr/>
          <a:lstStyle/>
          <a:p>
            <a:fld id="{CC996289-D3D4-43EF-8823-9BFB9B8E0DC0}" type="slidenum">
              <a:rPr lang="en-US" smtClean="0"/>
              <a:t>5</a:t>
            </a:fld>
            <a:endParaRPr lang="en-US"/>
          </a:p>
        </p:txBody>
      </p:sp>
    </p:spTree>
    <p:extLst>
      <p:ext uri="{BB962C8B-B14F-4D97-AF65-F5344CB8AC3E}">
        <p14:creationId xmlns:p14="http://schemas.microsoft.com/office/powerpoint/2010/main" val="390649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1400 Lafayette, Lens Crafter and Tuscan Market</a:t>
            </a:r>
          </a:p>
        </p:txBody>
      </p:sp>
      <p:sp>
        <p:nvSpPr>
          <p:cNvPr id="4" name="Slide Number Placeholder 3"/>
          <p:cNvSpPr>
            <a:spLocks noGrp="1"/>
          </p:cNvSpPr>
          <p:nvPr>
            <p:ph type="sldNum" sz="quarter" idx="5"/>
          </p:nvPr>
        </p:nvSpPr>
        <p:spPr/>
        <p:txBody>
          <a:bodyPr/>
          <a:lstStyle/>
          <a:p>
            <a:fld id="{CC996289-D3D4-43EF-8823-9BFB9B8E0DC0}" type="slidenum">
              <a:rPr lang="en-US" smtClean="0"/>
              <a:t>6</a:t>
            </a:fld>
            <a:endParaRPr lang="en-US"/>
          </a:p>
        </p:txBody>
      </p:sp>
    </p:spTree>
    <p:extLst>
      <p:ext uri="{BB962C8B-B14F-4D97-AF65-F5344CB8AC3E}">
        <p14:creationId xmlns:p14="http://schemas.microsoft.com/office/powerpoint/2010/main" val="256582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Southern section of G1.  Recent projects include </a:t>
            </a:r>
            <a:r>
              <a:rPr lang="en-US" dirty="0" err="1"/>
              <a:t>Cinemagic</a:t>
            </a:r>
            <a:r>
              <a:rPr lang="en-US" dirty="0"/>
              <a:t>, Wren’s Nest, Juniper Lane Condo </a:t>
            </a:r>
          </a:p>
        </p:txBody>
      </p:sp>
      <p:sp>
        <p:nvSpPr>
          <p:cNvPr id="4" name="Slide Number Placeholder 3"/>
          <p:cNvSpPr>
            <a:spLocks noGrp="1"/>
          </p:cNvSpPr>
          <p:nvPr>
            <p:ph type="sldNum" sz="quarter" idx="5"/>
          </p:nvPr>
        </p:nvSpPr>
        <p:spPr/>
        <p:txBody>
          <a:bodyPr/>
          <a:lstStyle/>
          <a:p>
            <a:fld id="{CC996289-D3D4-43EF-8823-9BFB9B8E0DC0}" type="slidenum">
              <a:rPr lang="en-US" smtClean="0"/>
              <a:t>7</a:t>
            </a:fld>
            <a:endParaRPr lang="en-US"/>
          </a:p>
        </p:txBody>
      </p:sp>
    </p:spTree>
    <p:extLst>
      <p:ext uri="{BB962C8B-B14F-4D97-AF65-F5344CB8AC3E}">
        <p14:creationId xmlns:p14="http://schemas.microsoft.com/office/powerpoint/2010/main" val="176134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763588"/>
            <a:ext cx="6784975" cy="3817937"/>
          </a:xfrm>
        </p:spPr>
      </p:sp>
      <p:sp>
        <p:nvSpPr>
          <p:cNvPr id="3" name="Notes Placeholder 2"/>
          <p:cNvSpPr>
            <a:spLocks noGrp="1"/>
          </p:cNvSpPr>
          <p:nvPr>
            <p:ph type="body" idx="1"/>
          </p:nvPr>
        </p:nvSpPr>
        <p:spPr/>
        <p:txBody>
          <a:bodyPr/>
          <a:lstStyle/>
          <a:p>
            <a:r>
              <a:rPr lang="en-US" baseline="0" dirty="0"/>
              <a:t>Consistent with what was done in the Character Districts (5A), we identify building types that are allowed in each of these districts.  The ones indicated with an * are ones that were added as a result of the Gateway zoning amendments. </a:t>
            </a:r>
            <a:endParaRPr lang="en-US" dirty="0"/>
          </a:p>
        </p:txBody>
      </p:sp>
      <p:sp>
        <p:nvSpPr>
          <p:cNvPr id="5" name="Slide Number Placeholder 4"/>
          <p:cNvSpPr>
            <a:spLocks noGrp="1"/>
          </p:cNvSpPr>
          <p:nvPr>
            <p:ph type="sldNum" sz="quarter" idx="11"/>
          </p:nvPr>
        </p:nvSpPr>
        <p:spPr>
          <a:xfrm>
            <a:off x="4143587" y="9119475"/>
            <a:ext cx="3169920" cy="481726"/>
          </a:xfrm>
          <a:prstGeom prst="rect">
            <a:avLst/>
          </a:prstGeom>
        </p:spPr>
        <p:txBody>
          <a:bodyPr lIns="91427" tIns="45714" rIns="91427" bIns="45714"/>
          <a:lstStyle/>
          <a:p>
            <a:pPr defTabSz="483236">
              <a:defRPr/>
            </a:pPr>
            <a:fld id="{3FF86262-CD2F-4B96-B187-EB381616D0E1}" type="slidenum">
              <a:rPr lang="en-US" sz="1300">
                <a:solidFill>
                  <a:prstClr val="black"/>
                </a:solidFill>
                <a:latin typeface="Calibri" panose="020F0502020204030204"/>
              </a:rPr>
              <a:pPr defTabSz="483236">
                <a:defRPr/>
              </a:pPr>
              <a:t>8</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26853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763588"/>
            <a:ext cx="6784975" cy="3817937"/>
          </a:xfrm>
        </p:spPr>
      </p:sp>
      <p:sp>
        <p:nvSpPr>
          <p:cNvPr id="3" name="Notes Placeholder 2"/>
          <p:cNvSpPr>
            <a:spLocks noGrp="1"/>
          </p:cNvSpPr>
          <p:nvPr>
            <p:ph type="body" idx="1"/>
          </p:nvPr>
        </p:nvSpPr>
        <p:spPr/>
        <p:txBody>
          <a:bodyPr/>
          <a:lstStyle/>
          <a:p>
            <a:r>
              <a:rPr lang="en-US" dirty="0"/>
              <a:t>The dimensional requirements for these</a:t>
            </a:r>
            <a:r>
              <a:rPr lang="en-US" baseline="0" dirty="0"/>
              <a:t> building types are then specified in Article 5B.   Lot Area, Lot Depth, Street Frontage, Building Setbacks from lot lines, Open Space Coverage, Building Height, Building Coverage, Building Footprint, Façade treatments, etc.  These are different from the dimensional requirements for the Character Districts, same building types will have different dimensional requirements in each district.</a:t>
            </a:r>
            <a:endParaRPr lang="en-US" dirty="0"/>
          </a:p>
        </p:txBody>
      </p:sp>
      <p:sp>
        <p:nvSpPr>
          <p:cNvPr id="5" name="Slide Number Placeholder 4"/>
          <p:cNvSpPr>
            <a:spLocks noGrp="1"/>
          </p:cNvSpPr>
          <p:nvPr>
            <p:ph type="sldNum" sz="quarter" idx="11"/>
          </p:nvPr>
        </p:nvSpPr>
        <p:spPr>
          <a:xfrm>
            <a:off x="4143587" y="9119475"/>
            <a:ext cx="3169920" cy="481726"/>
          </a:xfrm>
          <a:prstGeom prst="rect">
            <a:avLst/>
          </a:prstGeom>
        </p:spPr>
        <p:txBody>
          <a:bodyPr lIns="91427" tIns="45714" rIns="91427" bIns="45714"/>
          <a:lstStyle/>
          <a:p>
            <a:pPr defTabSz="483236">
              <a:defRPr/>
            </a:pPr>
            <a:fld id="{3FF86262-CD2F-4B96-B187-EB381616D0E1}" type="slidenum">
              <a:rPr lang="en-US" sz="1300">
                <a:solidFill>
                  <a:prstClr val="black"/>
                </a:solidFill>
                <a:latin typeface="Calibri" panose="020F0502020204030204"/>
              </a:rPr>
              <a:pPr defTabSz="483236">
                <a:defRPr/>
              </a:pPr>
              <a:t>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230901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F08AD3C-082D-B949-AC65-D0BE4435903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91EFB-B94E-6E4A-A1A1-23634B974885}"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864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8AD3C-082D-B949-AC65-D0BE4435903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3907056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8AD3C-082D-B949-AC65-D0BE4435903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91EFB-B94E-6E4A-A1A1-23634B974885}"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24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8AD3C-082D-B949-AC65-D0BE4435903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179907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8AD3C-082D-B949-AC65-D0BE4435903E}"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91EFB-B94E-6E4A-A1A1-23634B97488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576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08AD3C-082D-B949-AC65-D0BE4435903E}"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4516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08AD3C-082D-B949-AC65-D0BE4435903E}"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225973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08AD3C-082D-B949-AC65-D0BE4435903E}"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182096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8AD3C-082D-B949-AC65-D0BE4435903E}"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340993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8AD3C-082D-B949-AC65-D0BE4435903E}"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91EFB-B94E-6E4A-A1A1-23634B974885}" type="slidenum">
              <a:rPr lang="en-US" smtClean="0"/>
              <a:t>‹#›</a:t>
            </a:fld>
            <a:endParaRPr lang="en-US"/>
          </a:p>
        </p:txBody>
      </p:sp>
    </p:spTree>
    <p:extLst>
      <p:ext uri="{BB962C8B-B14F-4D97-AF65-F5344CB8AC3E}">
        <p14:creationId xmlns:p14="http://schemas.microsoft.com/office/powerpoint/2010/main" val="380070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08AD3C-082D-B949-AC65-D0BE4435903E}"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91EFB-B94E-6E4A-A1A1-23634B97488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87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F08AD3C-082D-B949-AC65-D0BE4435903E}" type="datetimeFigureOut">
              <a:rPr lang="en-US" smtClean="0"/>
              <a:t>5/4/2023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2491EFB-B94E-6E4A-A1A1-23634B974885}"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055370"/>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6A9A63A-C207-40C3-89C6-6CB4C007A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AA7452-8712-414E-9421-4F3AD6D25A75}"/>
              </a:ext>
            </a:extLst>
          </p:cNvPr>
          <p:cNvSpPr>
            <a:spLocks noGrp="1"/>
          </p:cNvSpPr>
          <p:nvPr>
            <p:ph type="ctrTitle"/>
          </p:nvPr>
        </p:nvSpPr>
        <p:spPr>
          <a:xfrm>
            <a:off x="8059270" y="747139"/>
            <a:ext cx="3726330" cy="2035994"/>
          </a:xfrm>
        </p:spPr>
        <p:txBody>
          <a:bodyPr anchor="b">
            <a:normAutofit/>
          </a:bodyPr>
          <a:lstStyle/>
          <a:p>
            <a:pPr algn="l"/>
            <a:r>
              <a:rPr lang="en-US" dirty="0"/>
              <a:t>Gateway Mixed Use Districts</a:t>
            </a:r>
          </a:p>
        </p:txBody>
      </p:sp>
      <p:sp>
        <p:nvSpPr>
          <p:cNvPr id="3" name="Subtitle 2">
            <a:extLst>
              <a:ext uri="{FF2B5EF4-FFF2-40B4-BE49-F238E27FC236}">
                <a16:creationId xmlns:a16="http://schemas.microsoft.com/office/drawing/2014/main" id="{B5259901-E1F6-A148-9CE7-EB2816D03DEE}"/>
              </a:ext>
            </a:extLst>
          </p:cNvPr>
          <p:cNvSpPr>
            <a:spLocks noGrp="1"/>
          </p:cNvSpPr>
          <p:nvPr>
            <p:ph type="subTitle" idx="1"/>
          </p:nvPr>
        </p:nvSpPr>
        <p:spPr>
          <a:xfrm>
            <a:off x="8059270" y="5566267"/>
            <a:ext cx="3492552" cy="681319"/>
          </a:xfrm>
        </p:spPr>
        <p:txBody>
          <a:bodyPr anchor="t">
            <a:normAutofit/>
          </a:bodyPr>
          <a:lstStyle/>
          <a:p>
            <a:pPr defTabSz="806867">
              <a:defRPr/>
            </a:pPr>
            <a:r>
              <a:rPr lang="en-US" sz="1600" b="1" dirty="0"/>
              <a:t>Land Use Committee</a:t>
            </a:r>
          </a:p>
          <a:p>
            <a:pPr defTabSz="806867">
              <a:defRPr/>
            </a:pPr>
            <a:r>
              <a:rPr lang="en-US" sz="1600" b="1" dirty="0"/>
              <a:t>May 5, 2023</a:t>
            </a:r>
          </a:p>
        </p:txBody>
      </p:sp>
      <p:cxnSp>
        <p:nvCxnSpPr>
          <p:cNvPr id="23" name="Straight Connector 22">
            <a:extLst>
              <a:ext uri="{FF2B5EF4-FFF2-40B4-BE49-F238E27FC236}">
                <a16:creationId xmlns:a16="http://schemas.microsoft.com/office/drawing/2014/main" id="{84EDF34D-4049-4765-985D-20EEFCD1A9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566" y="3925122"/>
            <a:ext cx="2926080" cy="0"/>
          </a:xfrm>
          <a:prstGeom prst="line">
            <a:avLst/>
          </a:prstGeom>
          <a:ln w="19050">
            <a:solidFill>
              <a:srgbClr val="2F74C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7F21ED-997A-F099-A71E-795A2D6024F5}"/>
              </a:ext>
            </a:extLst>
          </p:cNvPr>
          <p:cNvPicPr>
            <a:picLocks noChangeAspect="1"/>
          </p:cNvPicPr>
          <p:nvPr/>
        </p:nvPicPr>
        <p:blipFill rotWithShape="1">
          <a:blip r:embed="rId3">
            <a:extLst>
              <a:ext uri="{28A0092B-C50C-407E-A947-70E740481C1C}">
                <a14:useLocalDpi xmlns:a14="http://schemas.microsoft.com/office/drawing/2010/main" val="0"/>
              </a:ext>
            </a:extLst>
          </a:blip>
          <a:srcRect l="15662" t="8844" r="30402" b="25714"/>
          <a:stretch/>
        </p:blipFill>
        <p:spPr>
          <a:xfrm>
            <a:off x="191634" y="3522564"/>
            <a:ext cx="3735517" cy="3237448"/>
          </a:xfrm>
          <a:prstGeom prst="rect">
            <a:avLst/>
          </a:prstGeom>
        </p:spPr>
      </p:pic>
      <p:pic>
        <p:nvPicPr>
          <p:cNvPr id="4" name="Picture 3">
            <a:extLst>
              <a:ext uri="{FF2B5EF4-FFF2-40B4-BE49-F238E27FC236}">
                <a16:creationId xmlns:a16="http://schemas.microsoft.com/office/drawing/2014/main" id="{CD9A83C5-17E2-D76A-AEE0-3F2D5660F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8702" y="1156717"/>
            <a:ext cx="3935133" cy="5090870"/>
          </a:xfrm>
          <a:prstGeom prst="rect">
            <a:avLst/>
          </a:prstGeom>
        </p:spPr>
      </p:pic>
      <p:pic>
        <p:nvPicPr>
          <p:cNvPr id="6" name="Picture 5">
            <a:extLst>
              <a:ext uri="{FF2B5EF4-FFF2-40B4-BE49-F238E27FC236}">
                <a16:creationId xmlns:a16="http://schemas.microsoft.com/office/drawing/2014/main" id="{C6D1051E-9EE7-1377-B2E3-72C47CBD2F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50" t="46996" r="2919"/>
          <a:stretch/>
        </p:blipFill>
        <p:spPr>
          <a:xfrm>
            <a:off x="191634" y="70460"/>
            <a:ext cx="3935134" cy="3035205"/>
          </a:xfrm>
          <a:prstGeom prst="rect">
            <a:avLst/>
          </a:prstGeom>
        </p:spPr>
      </p:pic>
    </p:spTree>
    <p:extLst>
      <p:ext uri="{BB962C8B-B14F-4D97-AF65-F5344CB8AC3E}">
        <p14:creationId xmlns:p14="http://schemas.microsoft.com/office/powerpoint/2010/main" val="184426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txBox="1">
            <a:spLocks/>
          </p:cNvSpPr>
          <p:nvPr/>
        </p:nvSpPr>
        <p:spPr>
          <a:xfrm>
            <a:off x="1026084" y="321579"/>
            <a:ext cx="4119606" cy="1255957"/>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cap="all" spc="100" dirty="0">
                <a:solidFill>
                  <a:schemeClr val="tx1">
                    <a:lumMod val="95000"/>
                    <a:lumOff val="5000"/>
                  </a:schemeClr>
                </a:solidFill>
                <a:latin typeface="+mj-lt"/>
                <a:ea typeface="+mj-ea"/>
                <a:cs typeface="+mj-cs"/>
              </a:rPr>
              <a:t>Development Sites</a:t>
            </a:r>
          </a:p>
        </p:txBody>
      </p:sp>
      <p:pic>
        <p:nvPicPr>
          <p:cNvPr id="9" name="Picture 8">
            <a:extLst>
              <a:ext uri="{FF2B5EF4-FFF2-40B4-BE49-F238E27FC236}">
                <a16:creationId xmlns:a16="http://schemas.microsoft.com/office/drawing/2014/main" id="{B08074A3-F73D-49F0-80C7-D462A7D19C70}"/>
              </a:ext>
            </a:extLst>
          </p:cNvPr>
          <p:cNvPicPr/>
          <p:nvPr/>
        </p:nvPicPr>
        <p:blipFill rotWithShape="1">
          <a:blip r:embed="rId3" cstate="print"/>
          <a:srcRect l="15582" r="12338"/>
          <a:stretch/>
        </p:blipFill>
        <p:spPr bwMode="auto">
          <a:xfrm>
            <a:off x="7903871" y="2306388"/>
            <a:ext cx="2780306" cy="1935941"/>
          </a:xfrm>
          <a:prstGeom prst="rect">
            <a:avLst/>
          </a:prstGeom>
          <a:noFill/>
          <a:ln w="9525">
            <a:solidFill>
              <a:schemeClr val="accent5"/>
            </a:solidFill>
            <a:miter lim="800000"/>
            <a:headEnd/>
            <a:tailEnd/>
          </a:ln>
        </p:spPr>
      </p:pic>
      <p:pic>
        <p:nvPicPr>
          <p:cNvPr id="11" name="Picture 10" descr="Cottage Court">
            <a:extLst>
              <a:ext uri="{FF2B5EF4-FFF2-40B4-BE49-F238E27FC236}">
                <a16:creationId xmlns:a16="http://schemas.microsoft.com/office/drawing/2014/main" id="{B46E3B12-6B99-497F-AF05-918EE2735578}"/>
              </a:ext>
            </a:extLst>
          </p:cNvPr>
          <p:cNvPicPr/>
          <p:nvPr/>
        </p:nvPicPr>
        <p:blipFill rotWithShape="1">
          <a:blip r:embed="rId4" cstate="print"/>
          <a:srcRect l="12801" r="2479"/>
          <a:stretch/>
        </p:blipFill>
        <p:spPr bwMode="auto">
          <a:xfrm>
            <a:off x="7993224" y="4421283"/>
            <a:ext cx="2840040" cy="1954039"/>
          </a:xfrm>
          <a:prstGeom prst="rect">
            <a:avLst/>
          </a:prstGeom>
          <a:noFill/>
          <a:ln w="9525">
            <a:solidFill>
              <a:schemeClr val="accent5"/>
            </a:solidFill>
            <a:miter lim="800000"/>
            <a:headEnd/>
            <a:tailEnd/>
          </a:ln>
        </p:spPr>
      </p:pic>
      <p:pic>
        <p:nvPicPr>
          <p:cNvPr id="12" name="Picture 11">
            <a:extLst>
              <a:ext uri="{FF2B5EF4-FFF2-40B4-BE49-F238E27FC236}">
                <a16:creationId xmlns:a16="http://schemas.microsoft.com/office/drawing/2014/main" id="{F7C97FD6-D08E-4924-AA97-F954C604F7B9}"/>
              </a:ext>
            </a:extLst>
          </p:cNvPr>
          <p:cNvPicPr/>
          <p:nvPr/>
        </p:nvPicPr>
        <p:blipFill>
          <a:blip r:embed="rId5" cstate="print"/>
          <a:srcRect l="10039" r="13258"/>
          <a:stretch>
            <a:fillRect/>
          </a:stretch>
        </p:blipFill>
        <p:spPr bwMode="auto">
          <a:xfrm>
            <a:off x="4755730" y="4421283"/>
            <a:ext cx="2840040" cy="1954039"/>
          </a:xfrm>
          <a:prstGeom prst="rect">
            <a:avLst/>
          </a:prstGeom>
          <a:noFill/>
          <a:ln w="9525">
            <a:solidFill>
              <a:schemeClr val="accent5"/>
            </a:solidFill>
            <a:miter lim="800000"/>
            <a:headEnd/>
            <a:tailEnd/>
          </a:ln>
        </p:spPr>
      </p:pic>
      <p:sp>
        <p:nvSpPr>
          <p:cNvPr id="4" name="Content Placeholder 3"/>
          <p:cNvSpPr>
            <a:spLocks noGrp="1"/>
          </p:cNvSpPr>
          <p:nvPr>
            <p:ph sz="half" idx="1"/>
          </p:nvPr>
        </p:nvSpPr>
        <p:spPr>
          <a:xfrm>
            <a:off x="1026084" y="1752600"/>
            <a:ext cx="6758283" cy="2564625"/>
          </a:xfrm>
        </p:spPr>
        <p:txBody>
          <a:bodyPr>
            <a:normAutofit/>
          </a:bodyPr>
          <a:lstStyle/>
          <a:p>
            <a:pPr marL="457200" indent="-457200">
              <a:buFont typeface="Arial" panose="020B0604020202020204" pitchFamily="34" charset="0"/>
              <a:buChar char="•"/>
            </a:pPr>
            <a:r>
              <a:rPr lang="en-US" sz="2000" dirty="0"/>
              <a:t>Conditional Use Permit approval from the  Planning Board</a:t>
            </a:r>
          </a:p>
          <a:p>
            <a:pPr marL="457200" indent="-457200">
              <a:buFont typeface="Arial" panose="020B0604020202020204" pitchFamily="34" charset="0"/>
              <a:buChar char="•"/>
            </a:pPr>
            <a:r>
              <a:rPr lang="en-US" sz="2000" dirty="0"/>
              <a:t>Any lot or group of contiguous lots owned or controlled by the same person or entity, assembled for the purpose of a single development and including more than one principal building or Building Type.</a:t>
            </a:r>
          </a:p>
        </p:txBody>
      </p:sp>
      <p:pic>
        <p:nvPicPr>
          <p:cNvPr id="8" name="Picture 7">
            <a:extLst>
              <a:ext uri="{FF2B5EF4-FFF2-40B4-BE49-F238E27FC236}">
                <a16:creationId xmlns:a16="http://schemas.microsoft.com/office/drawing/2014/main" id="{49C730EB-684F-4A31-B69C-6D3ABE1C9E33}"/>
              </a:ext>
            </a:extLst>
          </p:cNvPr>
          <p:cNvPicPr/>
          <p:nvPr/>
        </p:nvPicPr>
        <p:blipFill>
          <a:blip r:embed="rId6" cstate="print"/>
          <a:srcRect/>
          <a:stretch>
            <a:fillRect/>
          </a:stretch>
        </p:blipFill>
        <p:spPr bwMode="auto">
          <a:xfrm>
            <a:off x="1413730" y="4271435"/>
            <a:ext cx="2690055" cy="2103887"/>
          </a:xfrm>
          <a:prstGeom prst="rect">
            <a:avLst/>
          </a:prstGeom>
          <a:noFill/>
          <a:ln w="9525">
            <a:solidFill>
              <a:schemeClr val="accent5"/>
            </a:solidFill>
            <a:miter lim="800000"/>
            <a:headEnd/>
            <a:tailEnd/>
          </a:ln>
        </p:spPr>
      </p:pic>
      <p:sp>
        <p:nvSpPr>
          <p:cNvPr id="2" name="TextBox 1">
            <a:extLst>
              <a:ext uri="{FF2B5EF4-FFF2-40B4-BE49-F238E27FC236}">
                <a16:creationId xmlns:a16="http://schemas.microsoft.com/office/drawing/2014/main" id="{C38029C7-B7A5-B931-74D7-D3A2B2A0E8AE}"/>
              </a:ext>
            </a:extLst>
          </p:cNvPr>
          <p:cNvSpPr txBox="1"/>
          <p:nvPr/>
        </p:nvSpPr>
        <p:spPr>
          <a:xfrm>
            <a:off x="8249478" y="2223304"/>
            <a:ext cx="2780306" cy="307777"/>
          </a:xfrm>
          <a:prstGeom prst="rect">
            <a:avLst/>
          </a:prstGeom>
          <a:noFill/>
        </p:spPr>
        <p:txBody>
          <a:bodyPr wrap="square" rtlCol="0">
            <a:spAutoFit/>
          </a:bodyPr>
          <a:lstStyle/>
          <a:p>
            <a:r>
              <a:rPr lang="en-US" sz="1400" dirty="0">
                <a:solidFill>
                  <a:schemeClr val="bg1"/>
                </a:solidFill>
                <a:latin typeface="+mj-lt"/>
              </a:rPr>
              <a:t>Pocket Neighborhood Development</a:t>
            </a:r>
          </a:p>
        </p:txBody>
      </p:sp>
      <p:sp>
        <p:nvSpPr>
          <p:cNvPr id="3" name="TextBox 2">
            <a:extLst>
              <a:ext uri="{FF2B5EF4-FFF2-40B4-BE49-F238E27FC236}">
                <a16:creationId xmlns:a16="http://schemas.microsoft.com/office/drawing/2014/main" id="{9BF440CD-8724-AC90-3379-0D86035CC2DB}"/>
              </a:ext>
            </a:extLst>
          </p:cNvPr>
          <p:cNvSpPr txBox="1"/>
          <p:nvPr/>
        </p:nvSpPr>
        <p:spPr>
          <a:xfrm>
            <a:off x="4785597" y="5675243"/>
            <a:ext cx="1476055" cy="523220"/>
          </a:xfrm>
          <a:prstGeom prst="rect">
            <a:avLst/>
          </a:prstGeom>
          <a:noFill/>
        </p:spPr>
        <p:txBody>
          <a:bodyPr wrap="square" rtlCol="0">
            <a:spAutoFit/>
          </a:bodyPr>
          <a:lstStyle/>
          <a:p>
            <a:r>
              <a:rPr lang="en-US" sz="1400" dirty="0">
                <a:solidFill>
                  <a:schemeClr val="bg1"/>
                </a:solidFill>
                <a:latin typeface="+mj-lt"/>
              </a:rPr>
              <a:t>Commercial  Development</a:t>
            </a:r>
          </a:p>
        </p:txBody>
      </p:sp>
      <p:sp>
        <p:nvSpPr>
          <p:cNvPr id="5" name="TextBox 4">
            <a:extLst>
              <a:ext uri="{FF2B5EF4-FFF2-40B4-BE49-F238E27FC236}">
                <a16:creationId xmlns:a16="http://schemas.microsoft.com/office/drawing/2014/main" id="{7CC20F18-0780-409D-18D2-976841F8DCF1}"/>
              </a:ext>
            </a:extLst>
          </p:cNvPr>
          <p:cNvSpPr txBox="1"/>
          <p:nvPr/>
        </p:nvSpPr>
        <p:spPr>
          <a:xfrm>
            <a:off x="9639631" y="5725215"/>
            <a:ext cx="1476055" cy="523220"/>
          </a:xfrm>
          <a:prstGeom prst="rect">
            <a:avLst/>
          </a:prstGeom>
          <a:noFill/>
        </p:spPr>
        <p:txBody>
          <a:bodyPr wrap="square" rtlCol="0">
            <a:spAutoFit/>
          </a:bodyPr>
          <a:lstStyle/>
          <a:p>
            <a:r>
              <a:rPr lang="en-US" sz="1400" dirty="0">
                <a:solidFill>
                  <a:schemeClr val="bg1"/>
                </a:solidFill>
                <a:latin typeface="+mj-lt"/>
              </a:rPr>
              <a:t>Residential  Development</a:t>
            </a:r>
          </a:p>
        </p:txBody>
      </p:sp>
      <p:sp>
        <p:nvSpPr>
          <p:cNvPr id="6" name="TextBox 5">
            <a:extLst>
              <a:ext uri="{FF2B5EF4-FFF2-40B4-BE49-F238E27FC236}">
                <a16:creationId xmlns:a16="http://schemas.microsoft.com/office/drawing/2014/main" id="{069908DE-6F94-419C-FDD2-09B68CDC003E}"/>
              </a:ext>
            </a:extLst>
          </p:cNvPr>
          <p:cNvSpPr txBox="1"/>
          <p:nvPr/>
        </p:nvSpPr>
        <p:spPr>
          <a:xfrm>
            <a:off x="2649684" y="4196081"/>
            <a:ext cx="2493355" cy="307777"/>
          </a:xfrm>
          <a:prstGeom prst="rect">
            <a:avLst/>
          </a:prstGeom>
          <a:noFill/>
        </p:spPr>
        <p:txBody>
          <a:bodyPr wrap="square" rtlCol="0">
            <a:spAutoFit/>
          </a:bodyPr>
          <a:lstStyle/>
          <a:p>
            <a:r>
              <a:rPr lang="en-US" sz="1400" dirty="0">
                <a:solidFill>
                  <a:schemeClr val="bg1"/>
                </a:solidFill>
                <a:latin typeface="+mj-lt"/>
              </a:rPr>
              <a:t>Mixed-Use  Development</a:t>
            </a:r>
          </a:p>
        </p:txBody>
      </p:sp>
    </p:spTree>
    <p:extLst>
      <p:ext uri="{BB962C8B-B14F-4D97-AF65-F5344CB8AC3E}">
        <p14:creationId xmlns:p14="http://schemas.microsoft.com/office/powerpoint/2010/main" val="3201411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txBox="1">
            <a:spLocks/>
          </p:cNvSpPr>
          <p:nvPr/>
        </p:nvSpPr>
        <p:spPr>
          <a:xfrm>
            <a:off x="1013332" y="313637"/>
            <a:ext cx="4715069" cy="1219201"/>
          </a:xfrm>
          <a:prstGeom prst="rect">
            <a:avLst/>
          </a:prstGeom>
          <a:noFill/>
          <a:ln>
            <a:noFill/>
          </a:ln>
        </p:spPr>
        <p:txBody>
          <a:bodyPr>
            <a:norm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cap="all" spc="100" dirty="0">
                <a:solidFill>
                  <a:schemeClr val="tx1">
                    <a:lumMod val="95000"/>
                    <a:lumOff val="5000"/>
                  </a:schemeClr>
                </a:solidFill>
                <a:latin typeface="+mj-lt"/>
                <a:ea typeface="+mj-ea"/>
                <a:cs typeface="+mj-cs"/>
              </a:rPr>
              <a:t>Development Sites</a:t>
            </a:r>
          </a:p>
        </p:txBody>
      </p:sp>
      <p:graphicFrame>
        <p:nvGraphicFramePr>
          <p:cNvPr id="10" name="Table 9">
            <a:extLst>
              <a:ext uri="{FF2B5EF4-FFF2-40B4-BE49-F238E27FC236}">
                <a16:creationId xmlns:a16="http://schemas.microsoft.com/office/drawing/2014/main" id="{CF90659A-F0A5-4436-B9D6-AB5241648750}"/>
              </a:ext>
            </a:extLst>
          </p:cNvPr>
          <p:cNvGraphicFramePr>
            <a:graphicFrameLocks noGrp="1"/>
          </p:cNvGraphicFramePr>
          <p:nvPr>
            <p:extLst>
              <p:ext uri="{D42A27DB-BD31-4B8C-83A1-F6EECF244321}">
                <p14:modId xmlns:p14="http://schemas.microsoft.com/office/powerpoint/2010/main" val="3026144900"/>
              </p:ext>
            </p:extLst>
          </p:nvPr>
        </p:nvGraphicFramePr>
        <p:xfrm>
          <a:off x="1114932" y="2523067"/>
          <a:ext cx="5000068" cy="3835931"/>
        </p:xfrm>
        <a:graphic>
          <a:graphicData uri="http://schemas.openxmlformats.org/drawingml/2006/table">
            <a:tbl>
              <a:tblPr firstCol="1" bandRow="1" bandCol="1">
                <a:tableStyleId>{35758FB7-9AC5-4552-8A53-C91805E547FA}</a:tableStyleId>
              </a:tblPr>
              <a:tblGrid>
                <a:gridCol w="5000068">
                  <a:extLst>
                    <a:ext uri="{9D8B030D-6E8A-4147-A177-3AD203B41FA5}">
                      <a16:colId xmlns:a16="http://schemas.microsoft.com/office/drawing/2014/main" val="146408518"/>
                    </a:ext>
                  </a:extLst>
                </a:gridCol>
              </a:tblGrid>
              <a:tr h="881009">
                <a:tc>
                  <a:txBody>
                    <a:bodyPr/>
                    <a:lstStyle/>
                    <a:p>
                      <a:pPr marL="0" marR="0">
                        <a:spcBef>
                          <a:spcPts val="0"/>
                        </a:spcBef>
                        <a:spcAft>
                          <a:spcPts val="0"/>
                        </a:spcAft>
                      </a:pPr>
                      <a:r>
                        <a:rPr lang="en-US" sz="2000" b="1" kern="1200" dirty="0">
                          <a:solidFill>
                            <a:schemeClr val="dk1"/>
                          </a:solidFill>
                          <a:effectLst/>
                          <a:latin typeface="+mn-lt"/>
                          <a:ea typeface="+mn-ea"/>
                          <a:cs typeface="+mn-cs"/>
                        </a:rPr>
                        <a:t>Pocket Neighborhood Development</a:t>
                      </a:r>
                    </a:p>
                  </a:txBody>
                  <a:tcPr marL="76793" marR="76793" marT="10666" marB="10666" anchor="ctr"/>
                </a:tc>
                <a:extLst>
                  <a:ext uri="{0D108BD9-81ED-4DB2-BD59-A6C34878D82A}">
                    <a16:rowId xmlns:a16="http://schemas.microsoft.com/office/drawing/2014/main" val="10000"/>
                  </a:ext>
                </a:extLst>
              </a:tr>
              <a:tr h="1080440">
                <a:tc>
                  <a:txBody>
                    <a:bodyPr/>
                    <a:lstStyle/>
                    <a:p>
                      <a:pPr marL="0" marR="0">
                        <a:spcBef>
                          <a:spcPts val="0"/>
                        </a:spcBef>
                        <a:spcAft>
                          <a:spcPts val="0"/>
                        </a:spcAft>
                      </a:pPr>
                      <a:r>
                        <a:rPr lang="en-US" sz="2000" b="1" kern="1200" dirty="0">
                          <a:solidFill>
                            <a:schemeClr val="dk1"/>
                          </a:solidFill>
                          <a:effectLst/>
                          <a:latin typeface="+mn-lt"/>
                          <a:ea typeface="+mn-ea"/>
                          <a:cs typeface="+mn-cs"/>
                        </a:rPr>
                        <a:t>Mixed Use Development</a:t>
                      </a:r>
                    </a:p>
                  </a:txBody>
                  <a:tcPr marL="76793" marR="76793" marT="10666" marB="10666" anchor="ctr"/>
                </a:tc>
                <a:extLst>
                  <a:ext uri="{0D108BD9-81ED-4DB2-BD59-A6C34878D82A}">
                    <a16:rowId xmlns:a16="http://schemas.microsoft.com/office/drawing/2014/main" val="1339443710"/>
                  </a:ext>
                </a:extLst>
              </a:tr>
              <a:tr h="937241">
                <a:tc>
                  <a:txBody>
                    <a:bodyPr/>
                    <a:lstStyle/>
                    <a:p>
                      <a:pPr marL="0" marR="0">
                        <a:spcBef>
                          <a:spcPts val="0"/>
                        </a:spcBef>
                        <a:spcAft>
                          <a:spcPts val="0"/>
                        </a:spcAft>
                      </a:pPr>
                      <a:r>
                        <a:rPr lang="en-US" sz="2000" b="1" kern="1200" dirty="0">
                          <a:solidFill>
                            <a:schemeClr val="dk1"/>
                          </a:solidFill>
                          <a:effectLst/>
                          <a:latin typeface="+mn-lt"/>
                          <a:ea typeface="+mn-ea"/>
                          <a:cs typeface="+mn-cs"/>
                        </a:rPr>
                        <a:t>General Residential Development</a:t>
                      </a:r>
                    </a:p>
                  </a:txBody>
                  <a:tcPr marL="76793" marR="76793" marT="10666" marB="10666" anchor="ctr"/>
                </a:tc>
                <a:extLst>
                  <a:ext uri="{0D108BD9-81ED-4DB2-BD59-A6C34878D82A}">
                    <a16:rowId xmlns:a16="http://schemas.microsoft.com/office/drawing/2014/main" val="674395896"/>
                  </a:ext>
                </a:extLst>
              </a:tr>
              <a:tr h="937241">
                <a:tc>
                  <a:txBody>
                    <a:bodyPr/>
                    <a:lstStyle/>
                    <a:p>
                      <a:pPr marL="0" marR="0">
                        <a:spcBef>
                          <a:spcPts val="0"/>
                        </a:spcBef>
                        <a:spcAft>
                          <a:spcPts val="0"/>
                        </a:spcAft>
                      </a:pPr>
                      <a:r>
                        <a:rPr lang="en-US" sz="2000" b="1" kern="1200" dirty="0">
                          <a:solidFill>
                            <a:schemeClr val="dk1"/>
                          </a:solidFill>
                          <a:effectLst/>
                          <a:latin typeface="+mn-lt"/>
                          <a:ea typeface="+mn-ea"/>
                          <a:cs typeface="+mn-cs"/>
                        </a:rPr>
                        <a:t>General Commercial Developmen</a:t>
                      </a:r>
                      <a:r>
                        <a:rPr lang="en-US" sz="2000" b="0" kern="1200" dirty="0">
                          <a:solidFill>
                            <a:schemeClr val="dk1"/>
                          </a:solidFill>
                          <a:effectLst/>
                          <a:latin typeface="+mn-lt"/>
                          <a:ea typeface="+mn-ea"/>
                          <a:cs typeface="+mn-cs"/>
                        </a:rPr>
                        <a:t>t</a:t>
                      </a:r>
                    </a:p>
                  </a:txBody>
                  <a:tcPr marL="76793" marR="76793" marT="10666" marB="10666" anchor="ctr"/>
                </a:tc>
                <a:extLst>
                  <a:ext uri="{0D108BD9-81ED-4DB2-BD59-A6C34878D82A}">
                    <a16:rowId xmlns:a16="http://schemas.microsoft.com/office/drawing/2014/main" val="2358732864"/>
                  </a:ext>
                </a:extLst>
              </a:tr>
            </a:tbl>
          </a:graphicData>
        </a:graphic>
      </p:graphicFrame>
      <p:pic>
        <p:nvPicPr>
          <p:cNvPr id="14" name="image14.jpg"/>
          <p:cNvPicPr/>
          <p:nvPr/>
        </p:nvPicPr>
        <p:blipFill rotWithShape="1">
          <a:blip r:embed="rId3">
            <a:extLst>
              <a:ext uri="{28A0092B-C50C-407E-A947-70E740481C1C}">
                <a14:useLocalDpi xmlns:a14="http://schemas.microsoft.com/office/drawing/2010/main" val="0"/>
              </a:ext>
            </a:extLst>
          </a:blip>
          <a:srcRect t="6533" b="8040"/>
          <a:stretch/>
        </p:blipFill>
        <p:spPr bwMode="auto">
          <a:xfrm>
            <a:off x="6611748" y="923238"/>
            <a:ext cx="4465320" cy="2377440"/>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cstate="print">
            <a:extLst>
              <a:ext uri="{28A0092B-C50C-407E-A947-70E740481C1C}">
                <a14:useLocalDpi xmlns:a14="http://schemas.microsoft.com/office/drawing/2010/main" val="0"/>
              </a:ext>
            </a:extLst>
          </a:blip>
          <a:srcRect l="15258" t="13054" r="9593" b="26789"/>
          <a:stretch/>
        </p:blipFill>
        <p:spPr bwMode="auto">
          <a:xfrm>
            <a:off x="6611750" y="3678664"/>
            <a:ext cx="4465318" cy="26803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398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7262" t="21048" r="14881" b="9619"/>
          <a:stretch/>
        </p:blipFill>
        <p:spPr>
          <a:xfrm>
            <a:off x="820274" y="1908164"/>
            <a:ext cx="3836394" cy="4654822"/>
          </a:xfrm>
          <a:prstGeom prst="rect">
            <a:avLst/>
          </a:prstGeom>
        </p:spPr>
      </p:pic>
      <p:pic>
        <p:nvPicPr>
          <p:cNvPr id="5" name="Picture 4">
            <a:extLst>
              <a:ext uri="{FF2B5EF4-FFF2-40B4-BE49-F238E27FC236}">
                <a16:creationId xmlns:a16="http://schemas.microsoft.com/office/drawing/2014/main" id="{119D14D3-1ACE-7397-91BB-8BB527DBE5A6}"/>
              </a:ext>
            </a:extLst>
          </p:cNvPr>
          <p:cNvPicPr>
            <a:picLocks noChangeAspect="1"/>
          </p:cNvPicPr>
          <p:nvPr/>
        </p:nvPicPr>
        <p:blipFill>
          <a:blip r:embed="rId4"/>
          <a:stretch>
            <a:fillRect/>
          </a:stretch>
        </p:blipFill>
        <p:spPr>
          <a:xfrm>
            <a:off x="8947392" y="1076586"/>
            <a:ext cx="2517477" cy="5486399"/>
          </a:xfrm>
          <a:prstGeom prst="rect">
            <a:avLst/>
          </a:prstGeom>
        </p:spPr>
      </p:pic>
      <p:pic>
        <p:nvPicPr>
          <p:cNvPr id="8" name="Picture 7">
            <a:extLst>
              <a:ext uri="{FF2B5EF4-FFF2-40B4-BE49-F238E27FC236}">
                <a16:creationId xmlns:a16="http://schemas.microsoft.com/office/drawing/2014/main" id="{7FF097C5-2C6F-7630-9C45-21BCF521D44B}"/>
              </a:ext>
            </a:extLst>
          </p:cNvPr>
          <p:cNvPicPr>
            <a:picLocks noChangeAspect="1"/>
          </p:cNvPicPr>
          <p:nvPr/>
        </p:nvPicPr>
        <p:blipFill>
          <a:blip r:embed="rId5"/>
          <a:stretch>
            <a:fillRect/>
          </a:stretch>
        </p:blipFill>
        <p:spPr>
          <a:xfrm>
            <a:off x="5553152" y="1076584"/>
            <a:ext cx="2497756" cy="5486401"/>
          </a:xfrm>
          <a:prstGeom prst="rect">
            <a:avLst/>
          </a:prstGeom>
        </p:spPr>
      </p:pic>
      <p:sp>
        <p:nvSpPr>
          <p:cNvPr id="3" name="Title 12">
            <a:extLst>
              <a:ext uri="{FF2B5EF4-FFF2-40B4-BE49-F238E27FC236}">
                <a16:creationId xmlns:a16="http://schemas.microsoft.com/office/drawing/2014/main" id="{7F49484B-C5DD-B130-2296-47D96EE81895}"/>
              </a:ext>
            </a:extLst>
          </p:cNvPr>
          <p:cNvSpPr txBox="1">
            <a:spLocks/>
          </p:cNvSpPr>
          <p:nvPr/>
        </p:nvSpPr>
        <p:spPr>
          <a:xfrm>
            <a:off x="1026084" y="321579"/>
            <a:ext cx="4119606" cy="1255957"/>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cap="all" spc="100" dirty="0">
                <a:solidFill>
                  <a:schemeClr val="tx1">
                    <a:lumMod val="95000"/>
                    <a:lumOff val="5000"/>
                  </a:schemeClr>
                </a:solidFill>
                <a:latin typeface="+mj-lt"/>
                <a:ea typeface="+mj-ea"/>
                <a:cs typeface="+mj-cs"/>
              </a:rPr>
              <a:t>Development Sites</a:t>
            </a:r>
          </a:p>
        </p:txBody>
      </p:sp>
    </p:spTree>
    <p:extLst>
      <p:ext uri="{BB962C8B-B14F-4D97-AF65-F5344CB8AC3E}">
        <p14:creationId xmlns:p14="http://schemas.microsoft.com/office/powerpoint/2010/main" val="406617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txBox="1">
            <a:spLocks/>
          </p:cNvSpPr>
          <p:nvPr/>
        </p:nvSpPr>
        <p:spPr>
          <a:xfrm>
            <a:off x="1031550" y="344779"/>
            <a:ext cx="9144000" cy="933688"/>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dirty="0">
                <a:solidFill>
                  <a:schemeClr val="tx1"/>
                </a:solidFill>
                <a:latin typeface="+mj-lt"/>
              </a:rPr>
              <a:t>COMMUNITY SPACE TYPES</a:t>
            </a:r>
          </a:p>
        </p:txBody>
      </p:sp>
      <p:graphicFrame>
        <p:nvGraphicFramePr>
          <p:cNvPr id="5" name="Table 4"/>
          <p:cNvGraphicFramePr>
            <a:graphicFrameLocks noGrp="1"/>
          </p:cNvGraphicFramePr>
          <p:nvPr>
            <p:extLst>
              <p:ext uri="{D42A27DB-BD31-4B8C-83A1-F6EECF244321}">
                <p14:modId xmlns:p14="http://schemas.microsoft.com/office/powerpoint/2010/main" val="1059911386"/>
              </p:ext>
            </p:extLst>
          </p:nvPr>
        </p:nvGraphicFramePr>
        <p:xfrm>
          <a:off x="6350829" y="1025305"/>
          <a:ext cx="4676833" cy="5195393"/>
        </p:xfrm>
        <a:graphic>
          <a:graphicData uri="http://schemas.openxmlformats.org/drawingml/2006/table">
            <a:tbl>
              <a:tblPr firstRow="1" firstCol="1" bandRow="1">
                <a:tableStyleId>{5C22544A-7EE6-4342-B048-85BDC9FD1C3A}</a:tableStyleId>
              </a:tblPr>
              <a:tblGrid>
                <a:gridCol w="2480427">
                  <a:extLst>
                    <a:ext uri="{9D8B030D-6E8A-4147-A177-3AD203B41FA5}">
                      <a16:colId xmlns:a16="http://schemas.microsoft.com/office/drawing/2014/main" val="20000"/>
                    </a:ext>
                  </a:extLst>
                </a:gridCol>
                <a:gridCol w="454428">
                  <a:extLst>
                    <a:ext uri="{9D8B030D-6E8A-4147-A177-3AD203B41FA5}">
                      <a16:colId xmlns:a16="http://schemas.microsoft.com/office/drawing/2014/main" val="20001"/>
                    </a:ext>
                  </a:extLst>
                </a:gridCol>
                <a:gridCol w="454428">
                  <a:extLst>
                    <a:ext uri="{9D8B030D-6E8A-4147-A177-3AD203B41FA5}">
                      <a16:colId xmlns:a16="http://schemas.microsoft.com/office/drawing/2014/main" val="20002"/>
                    </a:ext>
                  </a:extLst>
                </a:gridCol>
                <a:gridCol w="643775">
                  <a:extLst>
                    <a:ext uri="{9D8B030D-6E8A-4147-A177-3AD203B41FA5}">
                      <a16:colId xmlns:a16="http://schemas.microsoft.com/office/drawing/2014/main" val="20003"/>
                    </a:ext>
                  </a:extLst>
                </a:gridCol>
                <a:gridCol w="643775">
                  <a:extLst>
                    <a:ext uri="{9D8B030D-6E8A-4147-A177-3AD203B41FA5}">
                      <a16:colId xmlns:a16="http://schemas.microsoft.com/office/drawing/2014/main" val="20004"/>
                    </a:ext>
                  </a:extLst>
                </a:gridCol>
              </a:tblGrid>
              <a:tr h="312600">
                <a:tc rowSpan="2">
                  <a:txBody>
                    <a:bodyPr/>
                    <a:lstStyle/>
                    <a:p>
                      <a:pPr marL="0" marR="0">
                        <a:spcBef>
                          <a:spcPts val="0"/>
                        </a:spcBef>
                        <a:spcAft>
                          <a:spcPts val="0"/>
                        </a:spcAft>
                      </a:pPr>
                      <a:r>
                        <a:rPr lang="en-US" sz="1400" dirty="0">
                          <a:effectLst/>
                        </a:rPr>
                        <a:t>COMMUNITY SPACE  TYPES</a:t>
                      </a:r>
                      <a:endParaRPr lang="en-US" sz="1400" dirty="0">
                        <a:effectLst/>
                        <a:latin typeface="Times New Roman" panose="02020603050405020304" pitchFamily="18" charset="0"/>
                        <a:ea typeface="Calibri" panose="020F0502020204030204" pitchFamily="34" charset="0"/>
                      </a:endParaRPr>
                    </a:p>
                  </a:txBody>
                  <a:tcPr marL="101336" marR="101336" marT="50668" marB="50668" anchor="ctr"/>
                </a:tc>
                <a:tc gridSpan="4">
                  <a:txBody>
                    <a:bodyPr/>
                    <a:lstStyle/>
                    <a:p>
                      <a:pPr marL="0" marR="0" algn="ctr">
                        <a:spcBef>
                          <a:spcPts val="0"/>
                        </a:spcBef>
                        <a:spcAft>
                          <a:spcPts val="0"/>
                        </a:spcAft>
                      </a:pPr>
                      <a:r>
                        <a:rPr lang="en-US" sz="1400" dirty="0">
                          <a:effectLst/>
                        </a:rPr>
                        <a:t>DEVELOPMENT SITES</a:t>
                      </a:r>
                      <a:endParaRPr lang="en-US" sz="1400" dirty="0">
                        <a:effectLst/>
                        <a:latin typeface="Times New Roman" panose="02020603050405020304" pitchFamily="18" charset="0"/>
                        <a:ea typeface="Calibri" panose="020F0502020204030204" pitchFamily="34" charset="0"/>
                      </a:endParaRPr>
                    </a:p>
                  </a:txBody>
                  <a:tcPr marL="101336" marR="101336" marT="50668" marB="5066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03141">
                <a:tc vMerge="1">
                  <a:txBody>
                    <a:bodyPr/>
                    <a:lstStyle/>
                    <a:p>
                      <a:endParaRPr lang="en-US"/>
                    </a:p>
                  </a:txBody>
                  <a:tcPr/>
                </a:tc>
                <a:tc>
                  <a:txBody>
                    <a:bodyPr/>
                    <a:lstStyle/>
                    <a:p>
                      <a:pPr marL="0" marR="0" algn="ctr">
                        <a:spcBef>
                          <a:spcPts val="0"/>
                        </a:spcBef>
                        <a:spcAft>
                          <a:spcPts val="0"/>
                        </a:spcAft>
                      </a:pPr>
                      <a:r>
                        <a:rPr lang="en-US" sz="1400">
                          <a:effectLst/>
                        </a:rPr>
                        <a:t>Mixed Use Development</a:t>
                      </a:r>
                      <a:endParaRPr lang="en-US" sz="1400">
                        <a:effectLst/>
                        <a:latin typeface="Times New Roman" panose="02020603050405020304" pitchFamily="18" charset="0"/>
                        <a:ea typeface="Calibri" panose="020F0502020204030204" pitchFamily="34" charset="0"/>
                      </a:endParaRPr>
                    </a:p>
                  </a:txBody>
                  <a:tcPr marL="69778" marR="69778" marT="0" marB="0" vert="vert270" anchor="b"/>
                </a:tc>
                <a:tc>
                  <a:txBody>
                    <a:bodyPr/>
                    <a:lstStyle/>
                    <a:p>
                      <a:pPr marL="0" marR="0" algn="ctr">
                        <a:spcBef>
                          <a:spcPts val="0"/>
                        </a:spcBef>
                        <a:spcAft>
                          <a:spcPts val="0"/>
                        </a:spcAft>
                      </a:pPr>
                      <a:r>
                        <a:rPr lang="en-US" sz="1400">
                          <a:effectLst/>
                        </a:rPr>
                        <a:t>Pocket Neighborhood</a:t>
                      </a:r>
                      <a:endParaRPr lang="en-US" sz="1400">
                        <a:effectLst/>
                        <a:latin typeface="Times New Roman" panose="02020603050405020304" pitchFamily="18" charset="0"/>
                        <a:ea typeface="Calibri" panose="020F0502020204030204" pitchFamily="34" charset="0"/>
                      </a:endParaRPr>
                    </a:p>
                  </a:txBody>
                  <a:tcPr marL="69778" marR="69778" marT="0" marB="0" vert="vert270" anchor="b"/>
                </a:tc>
                <a:tc>
                  <a:txBody>
                    <a:bodyPr/>
                    <a:lstStyle/>
                    <a:p>
                      <a:pPr marL="0" marR="0" algn="ctr">
                        <a:spcBef>
                          <a:spcPts val="0"/>
                        </a:spcBef>
                        <a:spcAft>
                          <a:spcPts val="0"/>
                        </a:spcAft>
                      </a:pPr>
                      <a:r>
                        <a:rPr lang="en-US" sz="1400">
                          <a:effectLst/>
                        </a:rPr>
                        <a:t>General Residential Development</a:t>
                      </a:r>
                      <a:endParaRPr lang="en-US" sz="1400">
                        <a:effectLst/>
                        <a:latin typeface="Times New Roman" panose="02020603050405020304" pitchFamily="18" charset="0"/>
                        <a:ea typeface="Calibri" panose="020F0502020204030204" pitchFamily="34" charset="0"/>
                      </a:endParaRPr>
                    </a:p>
                  </a:txBody>
                  <a:tcPr marL="69778" marR="69778" marT="0" marB="0" vert="vert270" anchor="b"/>
                </a:tc>
                <a:tc>
                  <a:txBody>
                    <a:bodyPr/>
                    <a:lstStyle/>
                    <a:p>
                      <a:pPr marL="0" marR="0" algn="ctr">
                        <a:spcBef>
                          <a:spcPts val="0"/>
                        </a:spcBef>
                        <a:spcAft>
                          <a:spcPts val="0"/>
                        </a:spcAft>
                      </a:pPr>
                      <a:r>
                        <a:rPr lang="en-US" sz="1400">
                          <a:effectLst/>
                        </a:rPr>
                        <a:t>General Commercial Development</a:t>
                      </a:r>
                      <a:endParaRPr lang="en-US" sz="1400">
                        <a:effectLst/>
                        <a:latin typeface="Times New Roman" panose="02020603050405020304" pitchFamily="18" charset="0"/>
                        <a:ea typeface="Calibri" panose="020F0502020204030204" pitchFamily="34" charset="0"/>
                      </a:endParaRPr>
                    </a:p>
                  </a:txBody>
                  <a:tcPr marL="69778" marR="69778" marT="0" marB="0" vert="vert270" anchor="b"/>
                </a:tc>
                <a:extLst>
                  <a:ext uri="{0D108BD9-81ED-4DB2-BD59-A6C34878D82A}">
                    <a16:rowId xmlns:a16="http://schemas.microsoft.com/office/drawing/2014/main" val="10001"/>
                  </a:ext>
                </a:extLst>
              </a:tr>
              <a:tr h="259812">
                <a:tc>
                  <a:txBody>
                    <a:bodyPr/>
                    <a:lstStyle/>
                    <a:p>
                      <a:pPr marL="0" marR="0">
                        <a:spcBef>
                          <a:spcPts val="0"/>
                        </a:spcBef>
                        <a:spcAft>
                          <a:spcPts val="0"/>
                        </a:spcAft>
                      </a:pPr>
                      <a:r>
                        <a:rPr lang="en-US" sz="1400">
                          <a:effectLst/>
                        </a:rPr>
                        <a:t>Park</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2"/>
                  </a:ext>
                </a:extLst>
              </a:tr>
              <a:tr h="259812">
                <a:tc>
                  <a:txBody>
                    <a:bodyPr/>
                    <a:lstStyle/>
                    <a:p>
                      <a:pPr marL="0" marR="0">
                        <a:spcBef>
                          <a:spcPts val="0"/>
                        </a:spcBef>
                        <a:spcAft>
                          <a:spcPts val="0"/>
                        </a:spcAft>
                      </a:pPr>
                      <a:r>
                        <a:rPr lang="en-US" sz="1400">
                          <a:effectLst/>
                        </a:rPr>
                        <a:t>Greenway</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3"/>
                  </a:ext>
                </a:extLst>
              </a:tr>
              <a:tr h="259812">
                <a:tc>
                  <a:txBody>
                    <a:bodyPr/>
                    <a:lstStyle/>
                    <a:p>
                      <a:pPr marL="0" marR="0">
                        <a:spcBef>
                          <a:spcPts val="0"/>
                        </a:spcBef>
                        <a:spcAft>
                          <a:spcPts val="0"/>
                        </a:spcAft>
                      </a:pPr>
                      <a:r>
                        <a:rPr lang="en-US" sz="1400">
                          <a:effectLst/>
                        </a:rPr>
                        <a:t>Pedestrian Alley</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4"/>
                  </a:ext>
                </a:extLst>
              </a:tr>
              <a:tr h="259812">
                <a:tc>
                  <a:txBody>
                    <a:bodyPr/>
                    <a:lstStyle/>
                    <a:p>
                      <a:pPr marL="0" marR="0">
                        <a:spcBef>
                          <a:spcPts val="0"/>
                        </a:spcBef>
                        <a:spcAft>
                          <a:spcPts val="0"/>
                        </a:spcAft>
                      </a:pPr>
                      <a:r>
                        <a:rPr lang="en-US" sz="1400">
                          <a:effectLst/>
                        </a:rPr>
                        <a:t>Wide Pedestrian Sidewalk</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5"/>
                  </a:ext>
                </a:extLst>
              </a:tr>
              <a:tr h="259812">
                <a:tc>
                  <a:txBody>
                    <a:bodyPr/>
                    <a:lstStyle/>
                    <a:p>
                      <a:pPr marL="0" marR="0">
                        <a:spcBef>
                          <a:spcPts val="0"/>
                        </a:spcBef>
                        <a:spcAft>
                          <a:spcPts val="0"/>
                        </a:spcAft>
                      </a:pPr>
                      <a:r>
                        <a:rPr lang="en-US" sz="1400">
                          <a:effectLst/>
                        </a:rPr>
                        <a:t>Pocket Park</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6"/>
                  </a:ext>
                </a:extLst>
              </a:tr>
              <a:tr h="259812">
                <a:tc>
                  <a:txBody>
                    <a:bodyPr/>
                    <a:lstStyle/>
                    <a:p>
                      <a:pPr marL="0" marR="0">
                        <a:spcBef>
                          <a:spcPts val="0"/>
                        </a:spcBef>
                        <a:spcAft>
                          <a:spcPts val="0"/>
                        </a:spcAft>
                      </a:pPr>
                      <a:r>
                        <a:rPr lang="en-US" sz="1400" dirty="0">
                          <a:effectLst/>
                        </a:rPr>
                        <a:t>Playground</a:t>
                      </a:r>
                      <a:endParaRPr lang="en-US" sz="1400" dirty="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endParaRPr lang="en-US" sz="1400" dirty="0">
                        <a:effectLst/>
                        <a:latin typeface="Calibri" panose="020F0502020204030204" pitchFamily="34" charset="0"/>
                      </a:endParaRPr>
                    </a:p>
                  </a:txBody>
                  <a:tcPr marL="69778" marR="69778" marT="0" marB="0" anchor="ctr"/>
                </a:tc>
                <a:extLst>
                  <a:ext uri="{0D108BD9-81ED-4DB2-BD59-A6C34878D82A}">
                    <a16:rowId xmlns:a16="http://schemas.microsoft.com/office/drawing/2014/main" val="10007"/>
                  </a:ext>
                </a:extLst>
              </a:tr>
              <a:tr h="259812">
                <a:tc>
                  <a:txBody>
                    <a:bodyPr/>
                    <a:lstStyle/>
                    <a:p>
                      <a:pPr marL="0" marR="0">
                        <a:spcBef>
                          <a:spcPts val="0"/>
                        </a:spcBef>
                        <a:spcAft>
                          <a:spcPts val="0"/>
                        </a:spcAft>
                      </a:pPr>
                      <a:r>
                        <a:rPr lang="en-US" sz="1400" dirty="0">
                          <a:effectLst/>
                        </a:rPr>
                        <a:t>Recreation Field*</a:t>
                      </a:r>
                      <a:endParaRPr lang="en-US" sz="1400" dirty="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8"/>
                  </a:ext>
                </a:extLst>
              </a:tr>
              <a:tr h="259812">
                <a:tc>
                  <a:txBody>
                    <a:bodyPr/>
                    <a:lstStyle/>
                    <a:p>
                      <a:pPr marL="0" marR="0">
                        <a:spcBef>
                          <a:spcPts val="0"/>
                        </a:spcBef>
                        <a:spcAft>
                          <a:spcPts val="0"/>
                        </a:spcAft>
                      </a:pPr>
                      <a:r>
                        <a:rPr lang="en-US" sz="1400" dirty="0">
                          <a:effectLst/>
                        </a:rPr>
                        <a:t>Common or Green*</a:t>
                      </a:r>
                      <a:endParaRPr lang="en-US" sz="1400" dirty="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09"/>
                  </a:ext>
                </a:extLst>
              </a:tr>
              <a:tr h="259812">
                <a:tc>
                  <a:txBody>
                    <a:bodyPr/>
                    <a:lstStyle/>
                    <a:p>
                      <a:pPr marL="0" marR="0">
                        <a:spcBef>
                          <a:spcPts val="0"/>
                        </a:spcBef>
                        <a:spcAft>
                          <a:spcPts val="0"/>
                        </a:spcAft>
                      </a:pPr>
                      <a:r>
                        <a:rPr lang="en-US" sz="1400" dirty="0">
                          <a:effectLst/>
                        </a:rPr>
                        <a:t>Community Garden*</a:t>
                      </a:r>
                      <a:endParaRPr lang="en-US" sz="1400" dirty="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endParaRPr lang="en-US" sz="1400">
                        <a:effectLst/>
                        <a:latin typeface="Calibri" panose="020F0502020204030204" pitchFamily="34" charset="0"/>
                      </a:endParaRPr>
                    </a:p>
                  </a:txBody>
                  <a:tcPr marL="69778" marR="69778" marT="0" marB="0" anchor="ctr"/>
                </a:tc>
                <a:extLst>
                  <a:ext uri="{0D108BD9-81ED-4DB2-BD59-A6C34878D82A}">
                    <a16:rowId xmlns:a16="http://schemas.microsoft.com/office/drawing/2014/main" val="10010"/>
                  </a:ext>
                </a:extLst>
              </a:tr>
              <a:tr h="259812">
                <a:tc>
                  <a:txBody>
                    <a:bodyPr/>
                    <a:lstStyle/>
                    <a:p>
                      <a:pPr marL="0" marR="0">
                        <a:spcBef>
                          <a:spcPts val="0"/>
                        </a:spcBef>
                        <a:spcAft>
                          <a:spcPts val="0"/>
                        </a:spcAft>
                      </a:pPr>
                      <a:r>
                        <a:rPr lang="en-US" sz="1400" dirty="0">
                          <a:effectLst/>
                        </a:rPr>
                        <a:t>Outdoor Dining Café*</a:t>
                      </a:r>
                      <a:endParaRPr lang="en-US" sz="1400" dirty="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11"/>
                  </a:ext>
                </a:extLst>
              </a:tr>
              <a:tr h="259812">
                <a:tc>
                  <a:txBody>
                    <a:bodyPr/>
                    <a:lstStyle/>
                    <a:p>
                      <a:pPr marL="0" marR="0">
                        <a:spcBef>
                          <a:spcPts val="0"/>
                        </a:spcBef>
                        <a:spcAft>
                          <a:spcPts val="0"/>
                        </a:spcAft>
                      </a:pPr>
                      <a:r>
                        <a:rPr lang="en-US" sz="1400">
                          <a:effectLst/>
                        </a:rPr>
                        <a:t>Square</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12"/>
                  </a:ext>
                </a:extLst>
              </a:tr>
              <a:tr h="259812">
                <a:tc>
                  <a:txBody>
                    <a:bodyPr/>
                    <a:lstStyle/>
                    <a:p>
                      <a:pPr marL="0" marR="0">
                        <a:spcBef>
                          <a:spcPts val="0"/>
                        </a:spcBef>
                        <a:spcAft>
                          <a:spcPts val="0"/>
                        </a:spcAft>
                      </a:pPr>
                      <a:r>
                        <a:rPr lang="en-US" sz="1400">
                          <a:effectLst/>
                        </a:rPr>
                        <a:t>Plaza</a:t>
                      </a:r>
                      <a:endParaRPr lang="en-US" sz="140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13"/>
                  </a:ext>
                </a:extLst>
              </a:tr>
              <a:tr h="259812">
                <a:tc>
                  <a:txBody>
                    <a:bodyPr/>
                    <a:lstStyle/>
                    <a:p>
                      <a:pPr marL="0" marR="0">
                        <a:spcBef>
                          <a:spcPts val="0"/>
                        </a:spcBef>
                        <a:spcAft>
                          <a:spcPts val="0"/>
                        </a:spcAft>
                      </a:pPr>
                      <a:r>
                        <a:rPr lang="en-US" sz="1400" dirty="0">
                          <a:effectLst/>
                        </a:rPr>
                        <a:t>Courtyard*</a:t>
                      </a:r>
                      <a:endParaRPr lang="en-US" sz="1400" dirty="0">
                        <a:effectLst/>
                        <a:latin typeface="Times New Roman" panose="02020603050405020304" pitchFamily="18" charset="0"/>
                        <a:ea typeface="Calibri" panose="020F0502020204030204" pitchFamily="34" charset="0"/>
                      </a:endParaRPr>
                    </a:p>
                  </a:txBody>
                  <a:tcPr marL="69778" marR="69778" marT="0" marB="0" anchor="b"/>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a:effectLst/>
                        </a:rPr>
                        <a:t>P</a:t>
                      </a:r>
                      <a:endParaRPr lang="en-US" sz="1400">
                        <a:effectLst/>
                        <a:latin typeface="Times New Roman" panose="02020603050405020304" pitchFamily="18" charset="0"/>
                        <a:ea typeface="Calibri" panose="020F0502020204030204" pitchFamily="34" charset="0"/>
                      </a:endParaRPr>
                    </a:p>
                  </a:txBody>
                  <a:tcPr marL="69778" marR="69778" marT="0" marB="0" anchor="ctr"/>
                </a:tc>
                <a:tc>
                  <a:txBody>
                    <a:bodyPr/>
                    <a:lstStyle/>
                    <a:p>
                      <a:pPr marL="0" marR="0" algn="ctr">
                        <a:spcBef>
                          <a:spcPts val="0"/>
                        </a:spcBef>
                        <a:spcAft>
                          <a:spcPts val="0"/>
                        </a:spcAft>
                      </a:pPr>
                      <a:r>
                        <a:rPr lang="en-US" sz="1400" dirty="0">
                          <a:effectLst/>
                        </a:rPr>
                        <a:t>P</a:t>
                      </a:r>
                      <a:endParaRPr lang="en-US" sz="1400" dirty="0">
                        <a:effectLst/>
                        <a:latin typeface="Times New Roman" panose="02020603050405020304" pitchFamily="18" charset="0"/>
                        <a:ea typeface="Calibri" panose="020F0502020204030204" pitchFamily="34" charset="0"/>
                      </a:endParaRPr>
                    </a:p>
                  </a:txBody>
                  <a:tcPr marL="69778" marR="69778" marT="0" marB="0" anchor="ctr"/>
                </a:tc>
                <a:extLst>
                  <a:ext uri="{0D108BD9-81ED-4DB2-BD59-A6C34878D82A}">
                    <a16:rowId xmlns:a16="http://schemas.microsoft.com/office/drawing/2014/main" val="10014"/>
                  </a:ext>
                </a:extLst>
              </a:tr>
            </a:tbl>
          </a:graphicData>
        </a:graphic>
      </p:graphicFrame>
      <p:pic>
        <p:nvPicPr>
          <p:cNvPr id="3" name="Picture 2">
            <a:extLst>
              <a:ext uri="{FF2B5EF4-FFF2-40B4-BE49-F238E27FC236}">
                <a16:creationId xmlns:a16="http://schemas.microsoft.com/office/drawing/2014/main" id="{BD551C5E-50AD-645B-9F94-67E1E0D21FC5}"/>
              </a:ext>
            </a:extLst>
          </p:cNvPr>
          <p:cNvPicPr>
            <a:picLocks noChangeAspect="1"/>
          </p:cNvPicPr>
          <p:nvPr/>
        </p:nvPicPr>
        <p:blipFill rotWithShape="1">
          <a:blip r:embed="rId3"/>
          <a:srcRect l="3546" r="4158" b="1772"/>
          <a:stretch/>
        </p:blipFill>
        <p:spPr>
          <a:xfrm>
            <a:off x="1038074" y="2000620"/>
            <a:ext cx="2949726" cy="1989723"/>
          </a:xfrm>
          <a:prstGeom prst="rect">
            <a:avLst/>
          </a:prstGeom>
        </p:spPr>
      </p:pic>
      <p:pic>
        <p:nvPicPr>
          <p:cNvPr id="9" name="Picture 8">
            <a:extLst>
              <a:ext uri="{FF2B5EF4-FFF2-40B4-BE49-F238E27FC236}">
                <a16:creationId xmlns:a16="http://schemas.microsoft.com/office/drawing/2014/main" id="{09B26114-E7AE-96A2-D5BF-CBE8ADD90AA6}"/>
              </a:ext>
            </a:extLst>
          </p:cNvPr>
          <p:cNvPicPr>
            <a:picLocks noChangeAspect="1"/>
          </p:cNvPicPr>
          <p:nvPr/>
        </p:nvPicPr>
        <p:blipFill rotWithShape="1">
          <a:blip r:embed="rId4"/>
          <a:srcRect l="4276" r="2240" b="5559"/>
          <a:stretch/>
        </p:blipFill>
        <p:spPr>
          <a:xfrm>
            <a:off x="1031550" y="4192005"/>
            <a:ext cx="2955654" cy="1935337"/>
          </a:xfrm>
          <a:prstGeom prst="rect">
            <a:avLst/>
          </a:prstGeom>
        </p:spPr>
      </p:pic>
    </p:spTree>
    <p:extLst>
      <p:ext uri="{BB962C8B-B14F-4D97-AF65-F5344CB8AC3E}">
        <p14:creationId xmlns:p14="http://schemas.microsoft.com/office/powerpoint/2010/main" val="408925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txBox="1">
            <a:spLocks/>
          </p:cNvSpPr>
          <p:nvPr/>
        </p:nvSpPr>
        <p:spPr>
          <a:xfrm>
            <a:off x="960138" y="353403"/>
            <a:ext cx="8388445" cy="1020774"/>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dirty="0">
                <a:solidFill>
                  <a:schemeClr val="tx1"/>
                </a:solidFill>
                <a:latin typeface="+mj-lt"/>
              </a:rPr>
              <a:t>COMMUNITY SPACE IN GATEWAY DISTRICTS</a:t>
            </a:r>
          </a:p>
        </p:txBody>
      </p:sp>
      <p:sp>
        <p:nvSpPr>
          <p:cNvPr id="2" name="TextBox 1">
            <a:extLst>
              <a:ext uri="{FF2B5EF4-FFF2-40B4-BE49-F238E27FC236}">
                <a16:creationId xmlns:a16="http://schemas.microsoft.com/office/drawing/2014/main" id="{FB48976D-FE7A-AE6E-43CE-4B7D541C8B59}"/>
              </a:ext>
            </a:extLst>
          </p:cNvPr>
          <p:cNvSpPr txBox="1"/>
          <p:nvPr/>
        </p:nvSpPr>
        <p:spPr>
          <a:xfrm>
            <a:off x="1100666" y="2425790"/>
            <a:ext cx="6578601" cy="3046988"/>
          </a:xfrm>
          <a:prstGeom prst="rect">
            <a:avLst/>
          </a:prstGeom>
          <a:noFill/>
        </p:spPr>
        <p:txBody>
          <a:bodyPr wrap="square" rtlCol="0">
            <a:spAutoFit/>
          </a:bodyPr>
          <a:lstStyle/>
          <a:p>
            <a:r>
              <a:rPr lang="en-US" sz="2400" dirty="0"/>
              <a:t>For Development Sites:</a:t>
            </a:r>
          </a:p>
          <a:p>
            <a:pPr marL="342900" indent="-342900">
              <a:buClr>
                <a:schemeClr val="accent2"/>
              </a:buClr>
              <a:buFont typeface="Arial" panose="020B0604020202020204" pitchFamily="34" charset="0"/>
              <a:buChar char="•"/>
            </a:pPr>
            <a:r>
              <a:rPr lang="en-US" sz="2400" dirty="0"/>
              <a:t>In the G1 District, the minimum community space coverage shall be equal to 10% of the total site area of the development site. </a:t>
            </a:r>
          </a:p>
          <a:p>
            <a:pPr>
              <a:buClr>
                <a:schemeClr val="accent2"/>
              </a:buClr>
            </a:pPr>
            <a:endParaRPr lang="en-US" sz="2400" dirty="0"/>
          </a:p>
          <a:p>
            <a:pPr marL="342900" indent="-342900">
              <a:buClr>
                <a:schemeClr val="accent2"/>
              </a:buClr>
              <a:buFont typeface="Arial" panose="020B0604020202020204" pitchFamily="34" charset="0"/>
              <a:buChar char="•"/>
            </a:pPr>
            <a:r>
              <a:rPr lang="en-US" sz="2400" dirty="0"/>
              <a:t>In the G2 District, the minimum community space coverage shall be equal to 20% of the total site area of the development site. </a:t>
            </a:r>
          </a:p>
        </p:txBody>
      </p:sp>
      <p:pic>
        <p:nvPicPr>
          <p:cNvPr id="4" name="Picture 3">
            <a:extLst>
              <a:ext uri="{FF2B5EF4-FFF2-40B4-BE49-F238E27FC236}">
                <a16:creationId xmlns:a16="http://schemas.microsoft.com/office/drawing/2014/main" id="{6AC00654-DB0F-8B97-CDC8-79FBAF8B806B}"/>
              </a:ext>
            </a:extLst>
          </p:cNvPr>
          <p:cNvPicPr>
            <a:picLocks noChangeAspect="1"/>
          </p:cNvPicPr>
          <p:nvPr/>
        </p:nvPicPr>
        <p:blipFill rotWithShape="1">
          <a:blip r:embed="rId3"/>
          <a:srcRect l="4391" r="2278" b="7218"/>
          <a:stretch/>
        </p:blipFill>
        <p:spPr>
          <a:xfrm>
            <a:off x="7956744" y="1698171"/>
            <a:ext cx="3449781" cy="2137239"/>
          </a:xfrm>
          <a:prstGeom prst="rect">
            <a:avLst/>
          </a:prstGeom>
        </p:spPr>
      </p:pic>
      <p:pic>
        <p:nvPicPr>
          <p:cNvPr id="10" name="Picture 9">
            <a:extLst>
              <a:ext uri="{FF2B5EF4-FFF2-40B4-BE49-F238E27FC236}">
                <a16:creationId xmlns:a16="http://schemas.microsoft.com/office/drawing/2014/main" id="{47872FAB-B90B-CAD8-1E61-8C2D2BED23E6}"/>
              </a:ext>
            </a:extLst>
          </p:cNvPr>
          <p:cNvPicPr>
            <a:picLocks noChangeAspect="1"/>
          </p:cNvPicPr>
          <p:nvPr/>
        </p:nvPicPr>
        <p:blipFill rotWithShape="1">
          <a:blip r:embed="rId4"/>
          <a:srcRect l="5258" t="5692" r="4467" b="4835"/>
          <a:stretch/>
        </p:blipFill>
        <p:spPr>
          <a:xfrm>
            <a:off x="7956744" y="4047794"/>
            <a:ext cx="3449781" cy="2174692"/>
          </a:xfrm>
          <a:prstGeom prst="rect">
            <a:avLst/>
          </a:prstGeom>
        </p:spPr>
      </p:pic>
    </p:spTree>
    <p:extLst>
      <p:ext uri="{BB962C8B-B14F-4D97-AF65-F5344CB8AC3E}">
        <p14:creationId xmlns:p14="http://schemas.microsoft.com/office/powerpoint/2010/main" val="3874121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txBox="1">
            <a:spLocks/>
          </p:cNvSpPr>
          <p:nvPr/>
        </p:nvSpPr>
        <p:spPr>
          <a:xfrm>
            <a:off x="1075267" y="343552"/>
            <a:ext cx="5258937" cy="1050877"/>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defRPr/>
            </a:pPr>
            <a:r>
              <a:rPr lang="en-US" sz="5000" b="0" dirty="0">
                <a:solidFill>
                  <a:schemeClr val="tx1"/>
                </a:solidFill>
                <a:latin typeface="+mj-lt"/>
              </a:rPr>
              <a:t>DENSITY THRESHOLDS</a:t>
            </a:r>
          </a:p>
        </p:txBody>
      </p:sp>
      <p:sp>
        <p:nvSpPr>
          <p:cNvPr id="10" name="TextBox 9"/>
          <p:cNvSpPr txBox="1"/>
          <p:nvPr/>
        </p:nvSpPr>
        <p:spPr>
          <a:xfrm>
            <a:off x="1075268" y="1425116"/>
            <a:ext cx="9381066" cy="461665"/>
          </a:xfrm>
          <a:prstGeom prst="rect">
            <a:avLst/>
          </a:prstGeom>
          <a:noFill/>
        </p:spPr>
        <p:txBody>
          <a:bodyPr wrap="square" rtlCol="0">
            <a:spAutoFit/>
          </a:bodyPr>
          <a:lstStyle>
            <a:defPPr>
              <a:defRPr lang="en-US"/>
            </a:defPPr>
            <a:lvl1pPr defTabSz="1005840">
              <a:defRPr sz="2000" kern="0">
                <a:solidFill>
                  <a:prstClr val="white"/>
                </a:solidFill>
                <a:latin typeface="Calibri"/>
              </a:defRPr>
            </a:lvl1pPr>
          </a:lstStyle>
          <a:p>
            <a:pPr>
              <a:defRPr/>
            </a:pPr>
            <a:r>
              <a:rPr lang="en-US" sz="2400" dirty="0">
                <a:latin typeface="+mj-lt"/>
              </a:rPr>
              <a:t>RESIDENTIAL DENSITY (Dwelling Units per Acre)</a:t>
            </a:r>
          </a:p>
        </p:txBody>
      </p:sp>
      <p:graphicFrame>
        <p:nvGraphicFramePr>
          <p:cNvPr id="2" name="Table 1">
            <a:extLst>
              <a:ext uri="{FF2B5EF4-FFF2-40B4-BE49-F238E27FC236}">
                <a16:creationId xmlns:a16="http://schemas.microsoft.com/office/drawing/2014/main" id="{12AC7282-9882-4B3E-9165-9B40F754887A}"/>
              </a:ext>
            </a:extLst>
          </p:cNvPr>
          <p:cNvGraphicFramePr>
            <a:graphicFrameLocks noGrp="1"/>
          </p:cNvGraphicFramePr>
          <p:nvPr>
            <p:extLst>
              <p:ext uri="{D42A27DB-BD31-4B8C-83A1-F6EECF244321}">
                <p14:modId xmlns:p14="http://schemas.microsoft.com/office/powerpoint/2010/main" val="958821729"/>
              </p:ext>
            </p:extLst>
          </p:nvPr>
        </p:nvGraphicFramePr>
        <p:xfrm>
          <a:off x="1176867" y="1981242"/>
          <a:ext cx="8469143" cy="4596979"/>
        </p:xfrm>
        <a:graphic>
          <a:graphicData uri="http://schemas.openxmlformats.org/drawingml/2006/table">
            <a:tbl>
              <a:tblPr firstRow="1" firstCol="1" bandRow="1" bandCol="1"/>
              <a:tblGrid>
                <a:gridCol w="3164627">
                  <a:extLst>
                    <a:ext uri="{9D8B030D-6E8A-4147-A177-3AD203B41FA5}">
                      <a16:colId xmlns:a16="http://schemas.microsoft.com/office/drawing/2014/main" val="2733925315"/>
                    </a:ext>
                  </a:extLst>
                </a:gridCol>
                <a:gridCol w="1326129">
                  <a:extLst>
                    <a:ext uri="{9D8B030D-6E8A-4147-A177-3AD203B41FA5}">
                      <a16:colId xmlns:a16="http://schemas.microsoft.com/office/drawing/2014/main" val="4042507378"/>
                    </a:ext>
                  </a:extLst>
                </a:gridCol>
                <a:gridCol w="1326129">
                  <a:extLst>
                    <a:ext uri="{9D8B030D-6E8A-4147-A177-3AD203B41FA5}">
                      <a16:colId xmlns:a16="http://schemas.microsoft.com/office/drawing/2014/main" val="2587822852"/>
                    </a:ext>
                  </a:extLst>
                </a:gridCol>
                <a:gridCol w="1326129">
                  <a:extLst>
                    <a:ext uri="{9D8B030D-6E8A-4147-A177-3AD203B41FA5}">
                      <a16:colId xmlns:a16="http://schemas.microsoft.com/office/drawing/2014/main" val="3851352004"/>
                    </a:ext>
                  </a:extLst>
                </a:gridCol>
                <a:gridCol w="1326129">
                  <a:extLst>
                    <a:ext uri="{9D8B030D-6E8A-4147-A177-3AD203B41FA5}">
                      <a16:colId xmlns:a16="http://schemas.microsoft.com/office/drawing/2014/main" val="2485382548"/>
                    </a:ext>
                  </a:extLst>
                </a:gridCol>
              </a:tblGrid>
              <a:tr h="1347021">
                <a:tc rowSpan="2">
                  <a:txBody>
                    <a:bodyPr/>
                    <a:lstStyle/>
                    <a:p>
                      <a:pPr marL="0" marR="0">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Building Type</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98351" marR="98351" marT="49176" marB="49176" anchor="ctr">
                    <a:lnL>
                      <a:noFill/>
                    </a:lnL>
                    <a:lnR>
                      <a:noFill/>
                    </a:lnR>
                    <a:lnT>
                      <a:noFill/>
                    </a:lnT>
                    <a:lnB w="12700" cap="flat" cmpd="sng" algn="ctr">
                      <a:solidFill>
                        <a:srgbClr val="000000"/>
                      </a:solidFill>
                      <a:prstDash val="solid"/>
                      <a:round/>
                      <a:headEnd type="none" w="med" len="med"/>
                      <a:tailEnd type="none" w="med" len="med"/>
                    </a:lnB>
                    <a:solidFill>
                      <a:srgbClr val="0070C0"/>
                    </a:solidFill>
                  </a:tcPr>
                </a:tc>
                <a:tc gridSpan="2">
                  <a:txBody>
                    <a:bodyPr/>
                    <a:lstStyle/>
                    <a:p>
                      <a:pPr marL="0" marR="0">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Gateway Mixed Use Corridor (G1)</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98351" marR="98351" marT="49176" marB="49176"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gridSpan="2">
                  <a:txBody>
                    <a:bodyPr/>
                    <a:lstStyle/>
                    <a:p>
                      <a:pPr marL="0" marR="0">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Gateway Mixed Use Center (G2)</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98351" marR="98351" marT="49176" marB="4917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extLst>
                  <a:ext uri="{0D108BD9-81ED-4DB2-BD59-A6C34878D82A}">
                    <a16:rowId xmlns:a16="http://schemas.microsoft.com/office/drawing/2014/main" val="3183095483"/>
                  </a:ext>
                </a:extLst>
              </a:tr>
              <a:tr h="384864">
                <a:tc vMerge="1">
                  <a:txBody>
                    <a:bodyPr/>
                    <a:lstStyle/>
                    <a:p>
                      <a:endParaRPr lang="en-US"/>
                    </a:p>
                  </a:txBody>
                  <a:tcPr/>
                </a:tc>
                <a:tc>
                  <a:txBody>
                    <a:bodyPr/>
                    <a:lstStyle/>
                    <a:p>
                      <a:pPr marL="0" marR="0" algn="ctr">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P</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CU</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P</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b="1" dirty="0">
                          <a:solidFill>
                            <a:schemeClr val="tx1"/>
                          </a:solidFill>
                          <a:effectLst/>
                          <a:latin typeface="+mn-lt"/>
                          <a:ea typeface="Calibri" panose="020F0502020204030204" pitchFamily="34" charset="0"/>
                          <a:cs typeface="Times New Roman" panose="02020603050405020304" pitchFamily="18" charset="0"/>
                        </a:rPr>
                        <a:t>CU</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766022789"/>
                  </a:ext>
                </a:extLst>
              </a:tr>
              <a:tr h="427626">
                <a:tc>
                  <a:txBody>
                    <a:bodyPr/>
                    <a:lstStyle/>
                    <a:p>
                      <a:pPr marL="0" marR="0">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Cottage</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NR</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NR</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NR</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NR</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330486396"/>
                  </a:ext>
                </a:extLst>
              </a:tr>
              <a:tr h="427626">
                <a:tc>
                  <a:txBody>
                    <a:bodyPr/>
                    <a:lstStyle/>
                    <a:p>
                      <a:pPr marL="0" marR="0">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Paired House</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NR</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NR</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NR</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NR</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4261692515"/>
                  </a:ext>
                </a:extLst>
              </a:tr>
              <a:tr h="427626">
                <a:tc>
                  <a:txBody>
                    <a:bodyPr/>
                    <a:lstStyle/>
                    <a:p>
                      <a:pPr marL="0" marR="0">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Apartment Building </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16</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24</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16</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24</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1027306436"/>
                  </a:ext>
                </a:extLst>
              </a:tr>
              <a:tr h="427626">
                <a:tc>
                  <a:txBody>
                    <a:bodyPr/>
                    <a:lstStyle/>
                    <a:p>
                      <a:pPr marL="0" marR="0">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Gateway Townhouse</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16</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24</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16</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24</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1697205906"/>
                  </a:ext>
                </a:extLst>
              </a:tr>
              <a:tr h="726964">
                <a:tc>
                  <a:txBody>
                    <a:bodyPr/>
                    <a:lstStyle/>
                    <a:p>
                      <a:pPr marL="0" marR="0">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Live-Work Building</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16</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24</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16</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24</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2969721834"/>
                  </a:ext>
                </a:extLst>
              </a:tr>
              <a:tr h="427626">
                <a:tc>
                  <a:txBody>
                    <a:bodyPr/>
                    <a:lstStyle/>
                    <a:p>
                      <a:pPr marL="0" marR="0">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Mixed-Use Building</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16</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24</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a:solidFill>
                            <a:schemeClr val="tx1"/>
                          </a:solidFill>
                          <a:effectLst/>
                          <a:latin typeface="+mn-lt"/>
                          <a:ea typeface="Calibri" panose="020F0502020204030204" pitchFamily="34" charset="0"/>
                          <a:cs typeface="Times New Roman" panose="02020603050405020304" pitchFamily="18" charset="0"/>
                        </a:rPr>
                        <a:t>16</a:t>
                      </a:r>
                      <a:endParaRPr lang="en-US" sz="370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200" dirty="0">
                          <a:solidFill>
                            <a:schemeClr val="tx1"/>
                          </a:solidFill>
                          <a:effectLst/>
                          <a:latin typeface="+mn-lt"/>
                          <a:ea typeface="Calibri" panose="020F0502020204030204" pitchFamily="34" charset="0"/>
                          <a:cs typeface="Times New Roman" panose="02020603050405020304" pitchFamily="18" charset="0"/>
                        </a:rPr>
                        <a:t>24</a:t>
                      </a:r>
                      <a:endParaRPr lang="en-US" sz="3700" dirty="0">
                        <a:solidFill>
                          <a:schemeClr val="tx1"/>
                        </a:solidFill>
                        <a:effectLst/>
                        <a:latin typeface="+mn-lt"/>
                        <a:ea typeface="Calibri" panose="020F0502020204030204" pitchFamily="34" charset="0"/>
                        <a:cs typeface="Times New Roman" panose="02020603050405020304" pitchFamily="18" charset="0"/>
                      </a:endParaRPr>
                    </a:p>
                  </a:txBody>
                  <a:tcPr marL="62073" marR="62073" marT="8621" marB="86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525154292"/>
                  </a:ext>
                </a:extLst>
              </a:tr>
            </a:tbl>
          </a:graphicData>
        </a:graphic>
      </p:graphicFrame>
    </p:spTree>
    <p:extLst>
      <p:ext uri="{BB962C8B-B14F-4D97-AF65-F5344CB8AC3E}">
        <p14:creationId xmlns:p14="http://schemas.microsoft.com/office/powerpoint/2010/main" val="3346543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95997" y="1410303"/>
            <a:ext cx="9036017" cy="461665"/>
          </a:xfrm>
          <a:prstGeom prst="rect">
            <a:avLst/>
          </a:prstGeom>
          <a:noFill/>
        </p:spPr>
        <p:txBody>
          <a:bodyPr wrap="square" rtlCol="0">
            <a:spAutoFit/>
          </a:bodyPr>
          <a:lstStyle>
            <a:defPPr>
              <a:defRPr lang="en-US"/>
            </a:defPPr>
            <a:lvl1pPr defTabSz="1005840">
              <a:defRPr sz="2000" kern="0">
                <a:solidFill>
                  <a:prstClr val="white"/>
                </a:solidFill>
                <a:latin typeface="Calibri"/>
              </a:defRPr>
            </a:lvl1pPr>
          </a:lstStyle>
          <a:p>
            <a:pPr>
              <a:defRPr/>
            </a:pPr>
            <a:r>
              <a:rPr lang="en-US" sz="2400" dirty="0">
                <a:solidFill>
                  <a:schemeClr val="tx1"/>
                </a:solidFill>
                <a:latin typeface="+mj-lt"/>
              </a:rPr>
              <a:t>RESIDENTIAL DENSITY (Dwelling Units per Acre)</a:t>
            </a:r>
          </a:p>
        </p:txBody>
      </p:sp>
      <p:graphicFrame>
        <p:nvGraphicFramePr>
          <p:cNvPr id="4" name="Table 3">
            <a:extLst>
              <a:ext uri="{FF2B5EF4-FFF2-40B4-BE49-F238E27FC236}">
                <a16:creationId xmlns:a16="http://schemas.microsoft.com/office/drawing/2014/main" id="{DC43127F-49CD-4642-B180-25F71C992126}"/>
              </a:ext>
            </a:extLst>
          </p:cNvPr>
          <p:cNvGraphicFramePr>
            <a:graphicFrameLocks noGrp="1"/>
          </p:cNvGraphicFramePr>
          <p:nvPr>
            <p:extLst>
              <p:ext uri="{D42A27DB-BD31-4B8C-83A1-F6EECF244321}">
                <p14:modId xmlns:p14="http://schemas.microsoft.com/office/powerpoint/2010/main" val="4151489175"/>
              </p:ext>
            </p:extLst>
          </p:nvPr>
        </p:nvGraphicFramePr>
        <p:xfrm>
          <a:off x="1269243" y="2230139"/>
          <a:ext cx="8128758" cy="4129717"/>
        </p:xfrm>
        <a:graphic>
          <a:graphicData uri="http://schemas.openxmlformats.org/drawingml/2006/table">
            <a:tbl>
              <a:tblPr firstRow="1" firstCol="1" bandRow="1" bandCol="1"/>
              <a:tblGrid>
                <a:gridCol w="3564614">
                  <a:extLst>
                    <a:ext uri="{9D8B030D-6E8A-4147-A177-3AD203B41FA5}">
                      <a16:colId xmlns:a16="http://schemas.microsoft.com/office/drawing/2014/main" val="1425900546"/>
                    </a:ext>
                  </a:extLst>
                </a:gridCol>
                <a:gridCol w="928388">
                  <a:extLst>
                    <a:ext uri="{9D8B030D-6E8A-4147-A177-3AD203B41FA5}">
                      <a16:colId xmlns:a16="http://schemas.microsoft.com/office/drawing/2014/main" val="964763874"/>
                    </a:ext>
                  </a:extLst>
                </a:gridCol>
                <a:gridCol w="1301994">
                  <a:extLst>
                    <a:ext uri="{9D8B030D-6E8A-4147-A177-3AD203B41FA5}">
                      <a16:colId xmlns:a16="http://schemas.microsoft.com/office/drawing/2014/main" val="1927717570"/>
                    </a:ext>
                  </a:extLst>
                </a:gridCol>
                <a:gridCol w="1142315">
                  <a:extLst>
                    <a:ext uri="{9D8B030D-6E8A-4147-A177-3AD203B41FA5}">
                      <a16:colId xmlns:a16="http://schemas.microsoft.com/office/drawing/2014/main" val="335705557"/>
                    </a:ext>
                  </a:extLst>
                </a:gridCol>
                <a:gridCol w="1191447">
                  <a:extLst>
                    <a:ext uri="{9D8B030D-6E8A-4147-A177-3AD203B41FA5}">
                      <a16:colId xmlns:a16="http://schemas.microsoft.com/office/drawing/2014/main" val="3675240100"/>
                    </a:ext>
                  </a:extLst>
                </a:gridCol>
              </a:tblGrid>
              <a:tr h="1551907">
                <a:tc rowSpan="2">
                  <a:txBody>
                    <a:bodyPr/>
                    <a:lstStyle/>
                    <a:p>
                      <a:pPr marL="0" marR="0">
                        <a:spcBef>
                          <a:spcPts val="0"/>
                        </a:spcBef>
                        <a:spcAft>
                          <a:spcPts val="0"/>
                        </a:spcAft>
                      </a:pPr>
                      <a:r>
                        <a:rPr lang="en-US" sz="2400" b="1" dirty="0">
                          <a:solidFill>
                            <a:schemeClr val="tx1"/>
                          </a:solidFill>
                          <a:effectLst/>
                          <a:latin typeface="+mn-lt"/>
                          <a:ea typeface="Calibri" panose="020F0502020204030204" pitchFamily="34" charset="0"/>
                          <a:cs typeface="Times New Roman" panose="02020603050405020304" pitchFamily="18" charset="0"/>
                        </a:rPr>
                        <a:t>Development Types</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78441" marR="78441" marT="39220" marB="39220" anchor="ctr">
                    <a:lnL>
                      <a:noFill/>
                    </a:lnL>
                    <a:lnR>
                      <a:noFill/>
                    </a:lnR>
                    <a:lnT>
                      <a:noFill/>
                    </a:lnT>
                    <a:lnB w="12700" cap="flat" cmpd="sng" algn="ctr">
                      <a:solidFill>
                        <a:srgbClr val="000000"/>
                      </a:solidFill>
                      <a:prstDash val="solid"/>
                      <a:round/>
                      <a:headEnd type="none" w="med" len="med"/>
                      <a:tailEnd type="none" w="med" len="med"/>
                    </a:lnB>
                    <a:solidFill>
                      <a:srgbClr val="0070C0"/>
                    </a:solidFill>
                  </a:tcPr>
                </a:tc>
                <a:tc gridSpan="2">
                  <a:txBody>
                    <a:bodyPr/>
                    <a:lstStyle/>
                    <a:p>
                      <a:pPr marL="0" marR="0" algn="ctr">
                        <a:spcBef>
                          <a:spcPts val="0"/>
                        </a:spcBef>
                        <a:spcAft>
                          <a:spcPts val="0"/>
                        </a:spcAft>
                      </a:pPr>
                      <a:r>
                        <a:rPr lang="en-US" sz="2400" b="1" dirty="0">
                          <a:solidFill>
                            <a:schemeClr val="tx1"/>
                          </a:solidFill>
                          <a:effectLst/>
                          <a:latin typeface="+mn-lt"/>
                          <a:ea typeface="Calibri" panose="020F0502020204030204" pitchFamily="34" charset="0"/>
                          <a:cs typeface="Times New Roman" panose="02020603050405020304" pitchFamily="18" charset="0"/>
                        </a:rPr>
                        <a:t>G1</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78441" marR="78441" marT="39220" marB="3922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gridSpan="2">
                  <a:txBody>
                    <a:bodyPr/>
                    <a:lstStyle/>
                    <a:p>
                      <a:pPr marL="0" marR="0" algn="ctr">
                        <a:spcBef>
                          <a:spcPts val="0"/>
                        </a:spcBef>
                        <a:spcAft>
                          <a:spcPts val="0"/>
                        </a:spcAft>
                      </a:pPr>
                      <a:r>
                        <a:rPr lang="en-US" sz="2400" b="1" dirty="0">
                          <a:solidFill>
                            <a:schemeClr val="tx1"/>
                          </a:solidFill>
                          <a:effectLst/>
                          <a:latin typeface="+mn-lt"/>
                          <a:ea typeface="Calibri" panose="020F0502020204030204" pitchFamily="34" charset="0"/>
                          <a:cs typeface="Times New Roman" panose="02020603050405020304" pitchFamily="18" charset="0"/>
                        </a:rPr>
                        <a:t>G2</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78441" marR="78441" marT="39220" marB="392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extLst>
                  <a:ext uri="{0D108BD9-81ED-4DB2-BD59-A6C34878D82A}">
                    <a16:rowId xmlns:a16="http://schemas.microsoft.com/office/drawing/2014/main" val="2771971986"/>
                  </a:ext>
                </a:extLst>
              </a:tr>
              <a:tr h="495910">
                <a:tc vMerge="1">
                  <a:txBody>
                    <a:bodyPr/>
                    <a:lstStyle/>
                    <a:p>
                      <a:endParaRPr lang="en-US"/>
                    </a:p>
                  </a:txBody>
                  <a:tcPr/>
                </a:tc>
                <a:tc>
                  <a:txBody>
                    <a:bodyPr/>
                    <a:lstStyle/>
                    <a:p>
                      <a:pPr marL="0" marR="0">
                        <a:spcBef>
                          <a:spcPts val="0"/>
                        </a:spcBef>
                        <a:spcAft>
                          <a:spcPts val="0"/>
                        </a:spcAft>
                      </a:pPr>
                      <a:r>
                        <a:rPr lang="en-US" sz="2400" b="1">
                          <a:solidFill>
                            <a:schemeClr val="tx1"/>
                          </a:solidFill>
                          <a:effectLst/>
                          <a:latin typeface="+mn-lt"/>
                          <a:ea typeface="Calibri" panose="020F0502020204030204" pitchFamily="34" charset="0"/>
                          <a:cs typeface="Times New Roman" panose="02020603050405020304" pitchFamily="18" charset="0"/>
                        </a:rPr>
                        <a:t>P</a:t>
                      </a:r>
                      <a:endParaRPr lang="en-US" sz="380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b="1" dirty="0">
                          <a:solidFill>
                            <a:schemeClr val="tx1"/>
                          </a:solidFill>
                          <a:effectLst/>
                          <a:latin typeface="+mn-lt"/>
                          <a:ea typeface="Calibri" panose="020F0502020204030204" pitchFamily="34" charset="0"/>
                          <a:cs typeface="Times New Roman" panose="02020603050405020304" pitchFamily="18" charset="0"/>
                        </a:rPr>
                        <a:t>CU</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b="1" dirty="0">
                          <a:solidFill>
                            <a:schemeClr val="tx1"/>
                          </a:solidFill>
                          <a:effectLst/>
                          <a:latin typeface="+mn-lt"/>
                          <a:ea typeface="Calibri" panose="020F0502020204030204" pitchFamily="34" charset="0"/>
                          <a:cs typeface="Times New Roman" panose="02020603050405020304" pitchFamily="18" charset="0"/>
                        </a:rPr>
                        <a:t>P</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b="1">
                          <a:solidFill>
                            <a:schemeClr val="tx1"/>
                          </a:solidFill>
                          <a:effectLst/>
                          <a:latin typeface="+mn-lt"/>
                          <a:ea typeface="Calibri" panose="020F0502020204030204" pitchFamily="34" charset="0"/>
                          <a:cs typeface="Times New Roman" panose="02020603050405020304" pitchFamily="18" charset="0"/>
                        </a:rPr>
                        <a:t>CU</a:t>
                      </a:r>
                      <a:endParaRPr lang="en-US" sz="380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619213783"/>
                  </a:ext>
                </a:extLst>
              </a:tr>
              <a:tr h="525082">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Pocket Neighborhood</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a:solidFill>
                            <a:schemeClr val="tx1"/>
                          </a:solidFill>
                          <a:effectLst/>
                          <a:latin typeface="+mn-lt"/>
                          <a:ea typeface="Calibri" panose="020F0502020204030204" pitchFamily="34" charset="0"/>
                          <a:cs typeface="Times New Roman" panose="02020603050405020304" pitchFamily="18" charset="0"/>
                        </a:rPr>
                        <a:t>16</a:t>
                      </a:r>
                      <a:endParaRPr lang="en-US" sz="380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20</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12</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a:solidFill>
                            <a:schemeClr val="tx1"/>
                          </a:solidFill>
                          <a:effectLst/>
                          <a:latin typeface="+mn-lt"/>
                          <a:ea typeface="Calibri" panose="020F0502020204030204" pitchFamily="34" charset="0"/>
                          <a:cs typeface="Times New Roman" panose="02020603050405020304" pitchFamily="18" charset="0"/>
                        </a:rPr>
                        <a:t>16</a:t>
                      </a:r>
                      <a:endParaRPr lang="en-US" sz="380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3270403382"/>
                  </a:ext>
                </a:extLst>
              </a:tr>
              <a:tr h="674240">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Mixed Use Development</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20</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36</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20</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36</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0070C0"/>
                    </a:solidFill>
                  </a:tcPr>
                </a:tc>
                <a:extLst>
                  <a:ext uri="{0D108BD9-81ED-4DB2-BD59-A6C34878D82A}">
                    <a16:rowId xmlns:a16="http://schemas.microsoft.com/office/drawing/2014/main" val="3531336713"/>
                  </a:ext>
                </a:extLst>
              </a:tr>
              <a:tr h="882578">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General Residential Development</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a:solidFill>
                            <a:schemeClr val="tx1"/>
                          </a:solidFill>
                          <a:effectLst/>
                          <a:latin typeface="+mn-lt"/>
                          <a:ea typeface="Calibri" panose="020F0502020204030204" pitchFamily="34" charset="0"/>
                          <a:cs typeface="Times New Roman" panose="02020603050405020304" pitchFamily="18" charset="0"/>
                        </a:rPr>
                        <a:t>20</a:t>
                      </a:r>
                      <a:endParaRPr lang="en-US" sz="380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36</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20</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2400" dirty="0">
                          <a:solidFill>
                            <a:schemeClr val="tx1"/>
                          </a:solidFill>
                          <a:effectLst/>
                          <a:latin typeface="+mn-lt"/>
                          <a:ea typeface="Calibri" panose="020F0502020204030204" pitchFamily="34" charset="0"/>
                          <a:cs typeface="Times New Roman" panose="02020603050405020304" pitchFamily="18" charset="0"/>
                        </a:rPr>
                        <a:t>36</a:t>
                      </a:r>
                      <a:endParaRPr lang="en-US" sz="3800" dirty="0">
                        <a:solidFill>
                          <a:schemeClr val="tx1"/>
                        </a:solidFill>
                        <a:effectLst/>
                        <a:latin typeface="+mn-lt"/>
                        <a:ea typeface="Calibri" panose="020F0502020204030204" pitchFamily="34" charset="0"/>
                        <a:cs typeface="Times New Roman" panose="02020603050405020304" pitchFamily="18" charset="0"/>
                      </a:endParaRPr>
                    </a:p>
                  </a:txBody>
                  <a:tcPr marL="58831" marR="58831" marT="8171" marB="817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63000584"/>
                  </a:ext>
                </a:extLst>
              </a:tr>
            </a:tbl>
          </a:graphicData>
        </a:graphic>
      </p:graphicFrame>
      <p:sp>
        <p:nvSpPr>
          <p:cNvPr id="2" name="Title 12">
            <a:extLst>
              <a:ext uri="{FF2B5EF4-FFF2-40B4-BE49-F238E27FC236}">
                <a16:creationId xmlns:a16="http://schemas.microsoft.com/office/drawing/2014/main" id="{1377E23E-79D7-6A41-B19C-8E7A522CB464}"/>
              </a:ext>
            </a:extLst>
          </p:cNvPr>
          <p:cNvSpPr txBox="1">
            <a:spLocks/>
          </p:cNvSpPr>
          <p:nvPr/>
        </p:nvSpPr>
        <p:spPr>
          <a:xfrm>
            <a:off x="1075267" y="343552"/>
            <a:ext cx="10045579" cy="1050877"/>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defRPr/>
            </a:pPr>
            <a:r>
              <a:rPr lang="en-US" sz="5000" b="0" dirty="0">
                <a:solidFill>
                  <a:schemeClr val="tx1"/>
                </a:solidFill>
                <a:latin typeface="+mj-lt"/>
              </a:rPr>
              <a:t>GATEWAY DENSITY THRESHOLDS</a:t>
            </a:r>
          </a:p>
        </p:txBody>
      </p:sp>
    </p:spTree>
    <p:extLst>
      <p:ext uri="{BB962C8B-B14F-4D97-AF65-F5344CB8AC3E}">
        <p14:creationId xmlns:p14="http://schemas.microsoft.com/office/powerpoint/2010/main" val="150534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95754" y="2066887"/>
            <a:ext cx="4900246" cy="3915420"/>
          </a:xfrm>
          <a:solidFill>
            <a:schemeClr val="bg1"/>
          </a:solidFill>
        </p:spPr>
        <p:txBody>
          <a:bodyPr>
            <a:normAutofit/>
          </a:bodyPr>
          <a:lstStyle/>
          <a:p>
            <a:pPr marL="0" indent="0">
              <a:buNone/>
            </a:pPr>
            <a:r>
              <a:rPr lang="en-US" sz="2400" u="sng" dirty="0"/>
              <a:t>Incentives*</a:t>
            </a:r>
          </a:p>
          <a:p>
            <a:pPr marL="0" indent="0">
              <a:lnSpc>
                <a:spcPct val="100000"/>
              </a:lnSpc>
              <a:spcBef>
                <a:spcPts val="600"/>
              </a:spcBef>
              <a:buNone/>
            </a:pPr>
            <a:r>
              <a:rPr lang="en-US" sz="2400" dirty="0"/>
              <a:t>Dwelling units per building</a:t>
            </a:r>
          </a:p>
          <a:p>
            <a:pPr marL="342900" indent="-342900">
              <a:lnSpc>
                <a:spcPct val="100000"/>
              </a:lnSpc>
              <a:spcBef>
                <a:spcPts val="0"/>
              </a:spcBef>
              <a:spcAft>
                <a:spcPts val="1200"/>
              </a:spcAft>
              <a:buFont typeface="Arial" panose="020B0604020202020204" pitchFamily="34" charset="0"/>
              <a:buChar char="•"/>
            </a:pPr>
            <a:r>
              <a:rPr lang="en-US" sz="2000" dirty="0"/>
              <a:t>Max. of 36 units</a:t>
            </a:r>
          </a:p>
          <a:p>
            <a:pPr marL="0" indent="0">
              <a:lnSpc>
                <a:spcPct val="100000"/>
              </a:lnSpc>
              <a:spcBef>
                <a:spcPts val="0"/>
              </a:spcBef>
              <a:buNone/>
            </a:pPr>
            <a:r>
              <a:rPr lang="en-US" sz="2400" dirty="0"/>
              <a:t>Dwelling units per acre</a:t>
            </a:r>
          </a:p>
          <a:p>
            <a:pPr marL="342900" indent="-342900">
              <a:lnSpc>
                <a:spcPct val="100000"/>
              </a:lnSpc>
              <a:spcBef>
                <a:spcPts val="0"/>
              </a:spcBef>
              <a:spcAft>
                <a:spcPts val="1200"/>
              </a:spcAft>
              <a:buFont typeface="Arial" panose="020B0604020202020204" pitchFamily="34" charset="0"/>
              <a:buChar char="•"/>
            </a:pPr>
            <a:r>
              <a:rPr lang="en-US" sz="2000" dirty="0"/>
              <a:t>Max. as shown on preceding table</a:t>
            </a:r>
          </a:p>
          <a:p>
            <a:pPr marL="0" indent="0">
              <a:lnSpc>
                <a:spcPct val="100000"/>
              </a:lnSpc>
              <a:spcBef>
                <a:spcPts val="0"/>
              </a:spcBef>
              <a:spcAft>
                <a:spcPts val="0"/>
              </a:spcAft>
              <a:buNone/>
            </a:pPr>
            <a:r>
              <a:rPr lang="en-US" sz="2400" dirty="0"/>
              <a:t>Height and Building Footprint</a:t>
            </a:r>
          </a:p>
          <a:p>
            <a:pPr marL="342900" indent="-342900">
              <a:lnSpc>
                <a:spcPct val="100000"/>
              </a:lnSpc>
              <a:spcBef>
                <a:spcPts val="0"/>
              </a:spcBef>
              <a:spcAft>
                <a:spcPts val="0"/>
              </a:spcAft>
              <a:buFont typeface="Arial" panose="020B0604020202020204" pitchFamily="34" charset="0"/>
              <a:buChar char="•"/>
            </a:pPr>
            <a:r>
              <a:rPr lang="en-US" sz="2000" dirty="0"/>
              <a:t>1-story or 10’ in height</a:t>
            </a:r>
          </a:p>
          <a:p>
            <a:pPr marL="342900" indent="-342900">
              <a:lnSpc>
                <a:spcPct val="100000"/>
              </a:lnSpc>
              <a:spcBef>
                <a:spcPts val="0"/>
              </a:spcBef>
              <a:spcAft>
                <a:spcPts val="0"/>
              </a:spcAft>
              <a:buFont typeface="Arial" panose="020B0604020202020204" pitchFamily="34" charset="0"/>
              <a:buChar char="•"/>
            </a:pPr>
            <a:r>
              <a:rPr lang="en-US" sz="2000" dirty="0"/>
              <a:t>20% square footage</a:t>
            </a:r>
          </a:p>
          <a:p>
            <a:endParaRPr lang="en-US" dirty="0">
              <a:solidFill>
                <a:schemeClr val="bg1"/>
              </a:solidFill>
            </a:endParaRPr>
          </a:p>
        </p:txBody>
      </p:sp>
      <p:sp>
        <p:nvSpPr>
          <p:cNvPr id="9" name="Content Placeholder 3"/>
          <p:cNvSpPr>
            <a:spLocks noGrp="1"/>
          </p:cNvSpPr>
          <p:nvPr>
            <p:ph sz="quarter" idx="4"/>
          </p:nvPr>
        </p:nvSpPr>
        <p:spPr>
          <a:xfrm>
            <a:off x="6649525" y="2061479"/>
            <a:ext cx="4579898" cy="3684588"/>
          </a:xfrm>
        </p:spPr>
        <p:txBody>
          <a:bodyPr>
            <a:normAutofit/>
          </a:bodyPr>
          <a:lstStyle/>
          <a:p>
            <a:pPr marL="0" indent="0">
              <a:lnSpc>
                <a:spcPct val="110000"/>
              </a:lnSpc>
              <a:buNone/>
            </a:pPr>
            <a:r>
              <a:rPr lang="en-US" sz="2400" u="sng" dirty="0"/>
              <a:t>Requirements**</a:t>
            </a:r>
          </a:p>
          <a:p>
            <a:pPr marL="0" indent="0">
              <a:lnSpc>
                <a:spcPct val="110000"/>
              </a:lnSpc>
              <a:spcBef>
                <a:spcPts val="0"/>
              </a:spcBef>
              <a:spcAft>
                <a:spcPts val="0"/>
              </a:spcAft>
              <a:buNone/>
            </a:pPr>
            <a:r>
              <a:rPr lang="en-US" sz="2400" dirty="0"/>
              <a:t>Workforce Housing</a:t>
            </a:r>
          </a:p>
          <a:p>
            <a:pPr marL="342900" indent="-342900">
              <a:lnSpc>
                <a:spcPct val="110000"/>
              </a:lnSpc>
              <a:spcBef>
                <a:spcPts val="0"/>
              </a:spcBef>
              <a:spcAft>
                <a:spcPts val="1200"/>
              </a:spcAft>
              <a:buFont typeface="Arial" panose="020B0604020202020204" pitchFamily="34" charset="0"/>
              <a:buChar char="•"/>
            </a:pPr>
            <a:r>
              <a:rPr lang="en-US" sz="2000" dirty="0"/>
              <a:t>20% DUs in development (no less than 3)</a:t>
            </a:r>
          </a:p>
          <a:p>
            <a:pPr marL="0" indent="0">
              <a:lnSpc>
                <a:spcPct val="110000"/>
              </a:lnSpc>
              <a:spcBef>
                <a:spcPts val="0"/>
              </a:spcBef>
              <a:spcAft>
                <a:spcPts val="0"/>
              </a:spcAft>
              <a:buNone/>
            </a:pPr>
            <a:r>
              <a:rPr lang="en-US" sz="2400" dirty="0"/>
              <a:t>Public Realm Improvements</a:t>
            </a:r>
          </a:p>
          <a:p>
            <a:pPr marL="342900" indent="-342900">
              <a:lnSpc>
                <a:spcPct val="110000"/>
              </a:lnSpc>
              <a:spcBef>
                <a:spcPts val="0"/>
              </a:spcBef>
              <a:spcAft>
                <a:spcPts val="0"/>
              </a:spcAft>
              <a:buFont typeface="Arial" panose="020B0604020202020204" pitchFamily="34" charset="0"/>
              <a:buChar char="•"/>
            </a:pPr>
            <a:r>
              <a:rPr lang="en-US" sz="2000" dirty="0"/>
              <a:t>Off-road trail or path</a:t>
            </a:r>
          </a:p>
          <a:p>
            <a:pPr marL="342900" indent="-342900">
              <a:lnSpc>
                <a:spcPct val="110000"/>
              </a:lnSpc>
              <a:spcBef>
                <a:spcPts val="0"/>
              </a:spcBef>
              <a:spcAft>
                <a:spcPts val="0"/>
              </a:spcAft>
              <a:buFont typeface="Arial" panose="020B0604020202020204" pitchFamily="34" charset="0"/>
              <a:buChar char="•"/>
            </a:pPr>
            <a:r>
              <a:rPr lang="en-US" sz="2000" dirty="0"/>
              <a:t>Public park or athletic facility</a:t>
            </a:r>
          </a:p>
          <a:p>
            <a:endParaRPr lang="en-US" dirty="0">
              <a:solidFill>
                <a:schemeClr val="bg1"/>
              </a:solidFill>
            </a:endParaRPr>
          </a:p>
        </p:txBody>
      </p:sp>
      <p:sp>
        <p:nvSpPr>
          <p:cNvPr id="7" name="Title 12"/>
          <p:cNvSpPr txBox="1">
            <a:spLocks/>
          </p:cNvSpPr>
          <p:nvPr/>
        </p:nvSpPr>
        <p:spPr>
          <a:xfrm>
            <a:off x="1043355" y="340175"/>
            <a:ext cx="9401563" cy="1115947"/>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defRPr/>
            </a:pPr>
            <a:r>
              <a:rPr lang="en-US" sz="5000" b="0" dirty="0">
                <a:solidFill>
                  <a:schemeClr val="tx1"/>
                </a:solidFill>
                <a:latin typeface="+mj-lt"/>
              </a:rPr>
              <a:t>DENSITY BONUSES</a:t>
            </a:r>
          </a:p>
        </p:txBody>
      </p:sp>
      <p:sp>
        <p:nvSpPr>
          <p:cNvPr id="8" name="TextBox 7"/>
          <p:cNvSpPr txBox="1"/>
          <p:nvPr/>
        </p:nvSpPr>
        <p:spPr>
          <a:xfrm>
            <a:off x="1043355" y="1456122"/>
            <a:ext cx="9302374" cy="430887"/>
          </a:xfrm>
          <a:prstGeom prst="rect">
            <a:avLst/>
          </a:prstGeom>
          <a:noFill/>
        </p:spPr>
        <p:txBody>
          <a:bodyPr wrap="square" rtlCol="0">
            <a:spAutoFit/>
          </a:bodyPr>
          <a:lstStyle>
            <a:defPPr>
              <a:defRPr lang="en-US"/>
            </a:defPPr>
            <a:lvl1pPr defTabSz="1005840">
              <a:defRPr sz="2000" kern="0">
                <a:solidFill>
                  <a:prstClr val="white"/>
                </a:solidFill>
                <a:latin typeface="Calibri"/>
              </a:defRPr>
            </a:lvl1pPr>
          </a:lstStyle>
          <a:p>
            <a:pPr>
              <a:defRPr/>
            </a:pPr>
            <a:r>
              <a:rPr lang="en-US" sz="2200" dirty="0">
                <a:latin typeface="+mn-lt"/>
              </a:rPr>
              <a:t>DENSITY BONUS INCENTIVES BY CONDITIONAL USE PERMIT</a:t>
            </a:r>
          </a:p>
        </p:txBody>
      </p:sp>
      <p:sp>
        <p:nvSpPr>
          <p:cNvPr id="3" name="Text Placeholder 2"/>
          <p:cNvSpPr>
            <a:spLocks noGrp="1"/>
          </p:cNvSpPr>
          <p:nvPr>
            <p:ph type="body" idx="1"/>
          </p:nvPr>
        </p:nvSpPr>
        <p:spPr>
          <a:xfrm>
            <a:off x="809292" y="5693186"/>
            <a:ext cx="10681398" cy="866624"/>
          </a:xfrm>
        </p:spPr>
        <p:txBody>
          <a:bodyPr>
            <a:noAutofit/>
          </a:bodyPr>
          <a:lstStyle/>
          <a:p>
            <a:r>
              <a:rPr lang="en-US" sz="1800" b="0" dirty="0">
                <a:solidFill>
                  <a:schemeClr val="tx1"/>
                </a:solidFill>
              </a:rPr>
              <a:t>*densities can be modified above maximum by Planning Board through the CUP process</a:t>
            </a:r>
          </a:p>
          <a:p>
            <a:endParaRPr lang="en-US" sz="1800" b="0" dirty="0">
              <a:solidFill>
                <a:schemeClr val="tx1"/>
              </a:solidFill>
            </a:endParaRPr>
          </a:p>
          <a:p>
            <a:r>
              <a:rPr lang="en-US" sz="1800" dirty="0">
                <a:solidFill>
                  <a:schemeClr val="tx1"/>
                </a:solidFill>
              </a:rPr>
              <a:t>**If only 1 incentive is used, workforce housing must be provided.  More than 1 incentive requires both workforce housing and public realm improvements.</a:t>
            </a:r>
            <a:endParaRPr lang="en-US" sz="1800" b="0" dirty="0">
              <a:solidFill>
                <a:schemeClr val="tx1"/>
              </a:solidFill>
            </a:endParaRPr>
          </a:p>
          <a:p>
            <a:endParaRPr lang="en-US" b="0" dirty="0">
              <a:solidFill>
                <a:schemeClr val="tx1"/>
              </a:solidFill>
            </a:endParaRPr>
          </a:p>
        </p:txBody>
      </p:sp>
    </p:spTree>
    <p:extLst>
      <p:ext uri="{BB962C8B-B14F-4D97-AF65-F5344CB8AC3E}">
        <p14:creationId xmlns:p14="http://schemas.microsoft.com/office/powerpoint/2010/main" val="4073128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1043355" y="2638492"/>
            <a:ext cx="8090597" cy="3684588"/>
          </a:xfrm>
        </p:spPr>
        <p:txBody>
          <a:bodyPr>
            <a:normAutofit/>
          </a:bodyPr>
          <a:lstStyle/>
          <a:p>
            <a:r>
              <a:rPr lang="en-US" sz="2600" dirty="0"/>
              <a:t>Workforce Housing</a:t>
            </a:r>
          </a:p>
          <a:p>
            <a:pPr marL="342900" indent="-342900">
              <a:buFont typeface="Arial" panose="020B0604020202020204" pitchFamily="34" charset="0"/>
              <a:buChar char="•"/>
            </a:pPr>
            <a:r>
              <a:rPr lang="en-US" sz="2000" dirty="0"/>
              <a:t>Ownership units – Affordable to a household with income of no more than 100% of median income for Portsmouth-Rochester HMFA</a:t>
            </a:r>
          </a:p>
          <a:p>
            <a:pPr marL="342900" indent="-342900">
              <a:buFont typeface="Arial" panose="020B0604020202020204" pitchFamily="34" charset="0"/>
              <a:buChar char="•"/>
            </a:pPr>
            <a:r>
              <a:rPr lang="en-US" sz="2000" dirty="0"/>
              <a:t>Rental units – Affordable to a household with an income of no more than 60% of the median income</a:t>
            </a:r>
          </a:p>
          <a:p>
            <a:pPr marL="342900" indent="-342900">
              <a:buFont typeface="Arial" panose="020B0604020202020204" pitchFamily="34" charset="0"/>
              <a:buChar char="•"/>
            </a:pPr>
            <a:endParaRPr lang="en-US" dirty="0"/>
          </a:p>
        </p:txBody>
      </p:sp>
      <p:sp>
        <p:nvSpPr>
          <p:cNvPr id="3" name="Title 12">
            <a:extLst>
              <a:ext uri="{FF2B5EF4-FFF2-40B4-BE49-F238E27FC236}">
                <a16:creationId xmlns:a16="http://schemas.microsoft.com/office/drawing/2014/main" id="{CC1A7E70-2F94-2A4B-290D-D977FAD1D020}"/>
              </a:ext>
            </a:extLst>
          </p:cNvPr>
          <p:cNvSpPr txBox="1">
            <a:spLocks/>
          </p:cNvSpPr>
          <p:nvPr/>
        </p:nvSpPr>
        <p:spPr>
          <a:xfrm>
            <a:off x="1043355" y="340175"/>
            <a:ext cx="9401563" cy="1115947"/>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defRPr/>
            </a:pPr>
            <a:r>
              <a:rPr lang="en-US" sz="5000" b="0" dirty="0">
                <a:solidFill>
                  <a:schemeClr val="tx1"/>
                </a:solidFill>
                <a:latin typeface="+mj-lt"/>
              </a:rPr>
              <a:t>DENSITY BONUSES</a:t>
            </a:r>
          </a:p>
        </p:txBody>
      </p:sp>
      <p:sp>
        <p:nvSpPr>
          <p:cNvPr id="4" name="TextBox 3">
            <a:extLst>
              <a:ext uri="{FF2B5EF4-FFF2-40B4-BE49-F238E27FC236}">
                <a16:creationId xmlns:a16="http://schemas.microsoft.com/office/drawing/2014/main" id="{E98E4C98-CE82-2764-096E-342E19D58A7B}"/>
              </a:ext>
            </a:extLst>
          </p:cNvPr>
          <p:cNvSpPr txBox="1"/>
          <p:nvPr/>
        </p:nvSpPr>
        <p:spPr>
          <a:xfrm>
            <a:off x="1043355" y="1456122"/>
            <a:ext cx="9302374" cy="430887"/>
          </a:xfrm>
          <a:prstGeom prst="rect">
            <a:avLst/>
          </a:prstGeom>
          <a:noFill/>
        </p:spPr>
        <p:txBody>
          <a:bodyPr wrap="square" rtlCol="0">
            <a:spAutoFit/>
          </a:bodyPr>
          <a:lstStyle>
            <a:defPPr>
              <a:defRPr lang="en-US"/>
            </a:defPPr>
            <a:lvl1pPr defTabSz="1005840">
              <a:defRPr sz="2000" kern="0">
                <a:solidFill>
                  <a:prstClr val="white"/>
                </a:solidFill>
                <a:latin typeface="Calibri"/>
              </a:defRPr>
            </a:lvl1pPr>
          </a:lstStyle>
          <a:p>
            <a:pPr>
              <a:defRPr/>
            </a:pPr>
            <a:r>
              <a:rPr lang="en-US" sz="2200" dirty="0">
                <a:latin typeface="+mn-lt"/>
              </a:rPr>
              <a:t>DENSITY BONUS INCENTIVES BY CONDITIONAL USE PERMIT</a:t>
            </a:r>
          </a:p>
        </p:txBody>
      </p:sp>
    </p:spTree>
    <p:extLst>
      <p:ext uri="{BB962C8B-B14F-4D97-AF65-F5344CB8AC3E}">
        <p14:creationId xmlns:p14="http://schemas.microsoft.com/office/powerpoint/2010/main" val="393474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F0D1-F50D-9449-98E8-D8C08B1D6373}"/>
              </a:ext>
            </a:extLst>
          </p:cNvPr>
          <p:cNvSpPr>
            <a:spLocks noGrp="1"/>
          </p:cNvSpPr>
          <p:nvPr>
            <p:ph type="title"/>
          </p:nvPr>
        </p:nvSpPr>
        <p:spPr>
          <a:xfrm>
            <a:off x="1024128" y="520067"/>
            <a:ext cx="9720072" cy="1162131"/>
          </a:xfrm>
        </p:spPr>
        <p:txBody>
          <a:bodyPr>
            <a:normAutofit/>
          </a:bodyPr>
          <a:lstStyle/>
          <a:p>
            <a:r>
              <a:rPr lang="en-US" dirty="0"/>
              <a:t>Density incentives: gateway Districts</a:t>
            </a:r>
          </a:p>
        </p:txBody>
      </p:sp>
      <p:sp>
        <p:nvSpPr>
          <p:cNvPr id="3" name="Content Placeholder 2">
            <a:extLst>
              <a:ext uri="{FF2B5EF4-FFF2-40B4-BE49-F238E27FC236}">
                <a16:creationId xmlns:a16="http://schemas.microsoft.com/office/drawing/2014/main" id="{1EC42F85-2A89-E13D-32A6-6D122D7992FD}"/>
              </a:ext>
            </a:extLst>
          </p:cNvPr>
          <p:cNvSpPr>
            <a:spLocks noGrp="1"/>
          </p:cNvSpPr>
          <p:nvPr>
            <p:ph idx="1"/>
          </p:nvPr>
        </p:nvSpPr>
        <p:spPr>
          <a:xfrm>
            <a:off x="1024127" y="1682198"/>
            <a:ext cx="10224394" cy="3368186"/>
          </a:xfrm>
        </p:spPr>
        <p:txBody>
          <a:bodyPr>
            <a:normAutofit/>
          </a:bodyPr>
          <a:lstStyle/>
          <a:p>
            <a:pPr marL="0" indent="0">
              <a:buNone/>
            </a:pPr>
            <a:r>
              <a:rPr lang="en-US" b="1" u="sng" dirty="0"/>
              <a:t>Incentive</a:t>
            </a:r>
            <a:r>
              <a:rPr lang="en-US" dirty="0"/>
              <a:t>: </a:t>
            </a:r>
            <a:r>
              <a:rPr lang="en-US" sz="2000" dirty="0"/>
              <a:t>Density Bonus (One Story Added Height, Footprint, and Higher Density)</a:t>
            </a:r>
          </a:p>
          <a:p>
            <a:pPr marL="0" indent="0">
              <a:spcBef>
                <a:spcPts val="0"/>
              </a:spcBef>
              <a:spcAft>
                <a:spcPts val="0"/>
              </a:spcAft>
              <a:buNone/>
            </a:pPr>
            <a:r>
              <a:rPr lang="en-US" b="1" u="sng" dirty="0"/>
              <a:t>Public Benefit</a:t>
            </a:r>
            <a:r>
              <a:rPr lang="en-US" dirty="0"/>
              <a:t>: </a:t>
            </a:r>
            <a:r>
              <a:rPr lang="en-US" sz="2000" dirty="0"/>
              <a:t>20% Workforce Housing (1) and 20% Community Space (2+)</a:t>
            </a:r>
          </a:p>
          <a:p>
            <a:pPr marL="0" indent="0">
              <a:lnSpc>
                <a:spcPct val="100000"/>
              </a:lnSpc>
              <a:spcBef>
                <a:spcPts val="0"/>
              </a:spcBef>
              <a:spcAft>
                <a:spcPts val="0"/>
              </a:spcAft>
              <a:buNone/>
            </a:pPr>
            <a:endParaRPr lang="en-US" sz="1800" b="1" u="sng" dirty="0"/>
          </a:p>
          <a:p>
            <a:pPr marL="0" indent="0">
              <a:spcBef>
                <a:spcPts val="0"/>
              </a:spcBef>
              <a:spcAft>
                <a:spcPts val="0"/>
              </a:spcAft>
              <a:buNone/>
            </a:pPr>
            <a:r>
              <a:rPr lang="en-US" b="1" u="sng" dirty="0"/>
              <a:t>Issue</a:t>
            </a:r>
            <a:r>
              <a:rPr lang="en-US" b="1" dirty="0"/>
              <a:t>: </a:t>
            </a:r>
            <a:r>
              <a:rPr lang="en-US" sz="2000" dirty="0"/>
              <a:t>The underlying density may be set too high for the incentive to be effective as 11 projects have been approved with 731 Units and only 2 projects used the incentive to add 48 Workforce Housing Units (6%).</a:t>
            </a:r>
          </a:p>
          <a:p>
            <a:pPr marL="0" indent="0">
              <a:buNone/>
            </a:pPr>
            <a:endParaRPr lang="en-US" dirty="0"/>
          </a:p>
          <a:p>
            <a:pPr marL="0" indent="0">
              <a:buNone/>
            </a:pPr>
            <a:endParaRPr lang="en-US" dirty="0"/>
          </a:p>
          <a:p>
            <a:pPr marL="0" indent="0">
              <a:buNone/>
            </a:pPr>
            <a:endParaRPr lang="en-US" dirty="0"/>
          </a:p>
        </p:txBody>
      </p:sp>
      <p:pic>
        <p:nvPicPr>
          <p:cNvPr id="4" name="Picture 3" descr="West End Yards - Prellwitz Chilinski Associates">
            <a:extLst>
              <a:ext uri="{FF2B5EF4-FFF2-40B4-BE49-F238E27FC236}">
                <a16:creationId xmlns:a16="http://schemas.microsoft.com/office/drawing/2014/main" id="{1D39EBBB-F7C4-2C85-8EDB-A0F650E4C7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560" y="3650671"/>
            <a:ext cx="3360157" cy="2240104"/>
          </a:xfrm>
          <a:prstGeom prst="rect">
            <a:avLst/>
          </a:prstGeom>
          <a:noFill/>
          <a:ln>
            <a:noFill/>
          </a:ln>
        </p:spPr>
      </p:pic>
      <p:sp>
        <p:nvSpPr>
          <p:cNvPr id="7" name="TextBox 6">
            <a:extLst>
              <a:ext uri="{FF2B5EF4-FFF2-40B4-BE49-F238E27FC236}">
                <a16:creationId xmlns:a16="http://schemas.microsoft.com/office/drawing/2014/main" id="{117391ED-8DA1-DDDD-E898-8BD74C55EE16}"/>
              </a:ext>
            </a:extLst>
          </p:cNvPr>
          <p:cNvSpPr txBox="1"/>
          <p:nvPr/>
        </p:nvSpPr>
        <p:spPr>
          <a:xfrm>
            <a:off x="691540" y="5869799"/>
            <a:ext cx="3469489" cy="646331"/>
          </a:xfrm>
          <a:prstGeom prst="rect">
            <a:avLst/>
          </a:prstGeom>
          <a:noFill/>
        </p:spPr>
        <p:txBody>
          <a:bodyPr wrap="square" rtlCol="0">
            <a:spAutoFit/>
          </a:bodyPr>
          <a:lstStyle/>
          <a:p>
            <a:r>
              <a:rPr lang="en-US" dirty="0"/>
              <a:t>West End Yards – Community Space and Workforce Housing</a:t>
            </a:r>
          </a:p>
        </p:txBody>
      </p:sp>
      <p:sp>
        <p:nvSpPr>
          <p:cNvPr id="8" name="TextBox 7">
            <a:extLst>
              <a:ext uri="{FF2B5EF4-FFF2-40B4-BE49-F238E27FC236}">
                <a16:creationId xmlns:a16="http://schemas.microsoft.com/office/drawing/2014/main" id="{1F963746-9F49-9895-8F80-DD5C0680DE7E}"/>
              </a:ext>
            </a:extLst>
          </p:cNvPr>
          <p:cNvSpPr txBox="1"/>
          <p:nvPr/>
        </p:nvSpPr>
        <p:spPr>
          <a:xfrm>
            <a:off x="4517914" y="5904505"/>
            <a:ext cx="3307154" cy="646331"/>
          </a:xfrm>
          <a:prstGeom prst="rect">
            <a:avLst/>
          </a:prstGeom>
          <a:noFill/>
        </p:spPr>
        <p:txBody>
          <a:bodyPr wrap="square" rtlCol="0">
            <a:spAutoFit/>
          </a:bodyPr>
          <a:lstStyle/>
          <a:p>
            <a:r>
              <a:rPr lang="en-US" dirty="0"/>
              <a:t>2454 Lafayette – Community Space and Workforce Housing</a:t>
            </a:r>
          </a:p>
        </p:txBody>
      </p:sp>
      <p:sp>
        <p:nvSpPr>
          <p:cNvPr id="9" name="TextBox 8">
            <a:extLst>
              <a:ext uri="{FF2B5EF4-FFF2-40B4-BE49-F238E27FC236}">
                <a16:creationId xmlns:a16="http://schemas.microsoft.com/office/drawing/2014/main" id="{C11DFB72-0157-64CF-DEF9-CC36550474E0}"/>
              </a:ext>
            </a:extLst>
          </p:cNvPr>
          <p:cNvSpPr txBox="1"/>
          <p:nvPr/>
        </p:nvSpPr>
        <p:spPr>
          <a:xfrm>
            <a:off x="8114351" y="5993093"/>
            <a:ext cx="3514295" cy="369332"/>
          </a:xfrm>
          <a:prstGeom prst="rect">
            <a:avLst/>
          </a:prstGeom>
          <a:noFill/>
        </p:spPr>
        <p:txBody>
          <a:bodyPr wrap="none" rtlCol="0">
            <a:spAutoFit/>
          </a:bodyPr>
          <a:lstStyle/>
          <a:p>
            <a:r>
              <a:rPr lang="en-US" dirty="0"/>
              <a:t>3400 Lafayette – Community Space</a:t>
            </a:r>
          </a:p>
        </p:txBody>
      </p:sp>
      <p:pic>
        <p:nvPicPr>
          <p:cNvPr id="2050" name="Picture 2" descr="'Missing middle': Workforce priced condos among 95 approved at Cinemagic  site in Portsmouth - Montagne Powers">
            <a:extLst>
              <a:ext uri="{FF2B5EF4-FFF2-40B4-BE49-F238E27FC236}">
                <a16:creationId xmlns:a16="http://schemas.microsoft.com/office/drawing/2014/main" id="{F889F538-AD4B-9F2E-2068-B9BA1665A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642" y="3650671"/>
            <a:ext cx="3044777" cy="22847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ortsmouth NH townhouses, condos proposed mix of floor plans, garages">
            <a:extLst>
              <a:ext uri="{FF2B5EF4-FFF2-40B4-BE49-F238E27FC236}">
                <a16:creationId xmlns:a16="http://schemas.microsoft.com/office/drawing/2014/main" id="{FF0FD04A-CDD0-0651-480E-7D57AAC97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3744" y="3650670"/>
            <a:ext cx="3044777" cy="2283583"/>
          </a:xfrm>
          <a:prstGeom prst="rect">
            <a:avLst/>
          </a:prstGeom>
          <a:noFill/>
          <a:ln>
            <a:noFill/>
          </a:ln>
        </p:spPr>
      </p:pic>
    </p:spTree>
    <p:extLst>
      <p:ext uri="{BB962C8B-B14F-4D97-AF65-F5344CB8AC3E}">
        <p14:creationId xmlns:p14="http://schemas.microsoft.com/office/powerpoint/2010/main" val="420315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BBC39-7D2D-4192-8D38-809F56A51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867" y="2064989"/>
            <a:ext cx="3435168" cy="4445511"/>
          </a:xfrm>
          <a:prstGeom prst="rect">
            <a:avLst/>
          </a:prstGeom>
        </p:spPr>
      </p:pic>
      <p:sp>
        <p:nvSpPr>
          <p:cNvPr id="4" name="Title 12">
            <a:extLst>
              <a:ext uri="{FF2B5EF4-FFF2-40B4-BE49-F238E27FC236}">
                <a16:creationId xmlns:a16="http://schemas.microsoft.com/office/drawing/2014/main" id="{09EC2029-A896-400B-AC07-7EA5AC73A901}"/>
              </a:ext>
            </a:extLst>
          </p:cNvPr>
          <p:cNvSpPr txBox="1">
            <a:spLocks/>
          </p:cNvSpPr>
          <p:nvPr/>
        </p:nvSpPr>
        <p:spPr>
          <a:xfrm>
            <a:off x="1102965" y="526761"/>
            <a:ext cx="8431874" cy="762707"/>
          </a:xfrm>
          <a:prstGeom prst="rect">
            <a:avLst/>
          </a:prstGeom>
          <a:noFill/>
          <a:ln>
            <a:solidFill>
              <a:schemeClr val="bg1"/>
            </a:solidFill>
          </a:ln>
        </p:spPr>
        <p:txBody>
          <a:bodyPr vert="horz" lIns="101858" tIns="50929" rIns="101858" bIns="50929" rtlCol="0" anchor="ctr">
            <a:noAutofit/>
          </a:bodyPr>
          <a:lstStyle>
            <a:defPPr>
              <a:defRPr lang="en-US"/>
            </a:defPPr>
            <a:lvl1pPr marR="0" lvl="0" indent="0" algn="r" defTabSz="914400" fontAlgn="auto">
              <a:lnSpc>
                <a:spcPct val="150000"/>
              </a:lnSpc>
              <a:spcBef>
                <a:spcPct val="0"/>
              </a:spcBef>
              <a:spcAft>
                <a:spcPts val="0"/>
              </a:spcAft>
              <a:buClrTx/>
              <a:buSzTx/>
              <a:buFont typeface="Arial" pitchFamily="34" charset="0"/>
              <a:buNone/>
              <a:tabLst/>
              <a:defRPr kumimoji="0" sz="2800" b="1" i="0" u="none" strike="noStrike" kern="0" cap="none" spc="0" normalizeH="0" baseline="0">
                <a:ln>
                  <a:noFill/>
                </a:ln>
                <a:solidFill>
                  <a:srgbClr val="ED7D31">
                    <a:lumMod val="75000"/>
                  </a:srgbClr>
                </a:solidFill>
                <a:effectLst/>
                <a:uLnTx/>
                <a:uFillTx/>
                <a:latin typeface="Calibri"/>
                <a:ea typeface="Calibri"/>
                <a:cs typeface="Times New Roman"/>
              </a:defRPr>
            </a:lvl1pPr>
          </a:lstStyle>
          <a:p>
            <a:pPr algn="l"/>
            <a:r>
              <a:rPr lang="en-US" sz="5000" b="0" dirty="0">
                <a:solidFill>
                  <a:schemeClr val="tx1"/>
                </a:solidFill>
                <a:latin typeface="+mj-lt"/>
              </a:rPr>
              <a:t>PORTSMOUTH MASTER PLAN</a:t>
            </a:r>
          </a:p>
        </p:txBody>
      </p:sp>
      <p:sp>
        <p:nvSpPr>
          <p:cNvPr id="6" name="Content Placeholder 5"/>
          <p:cNvSpPr>
            <a:spLocks noGrp="1"/>
          </p:cNvSpPr>
          <p:nvPr>
            <p:ph sz="half" idx="1"/>
          </p:nvPr>
        </p:nvSpPr>
        <p:spPr>
          <a:xfrm>
            <a:off x="1102965" y="2560763"/>
            <a:ext cx="6237635" cy="5439872"/>
          </a:xfrm>
        </p:spPr>
        <p:txBody>
          <a:bodyPr>
            <a:noAutofit/>
          </a:bodyPr>
          <a:lstStyle/>
          <a:p>
            <a:pPr marL="0" indent="0">
              <a:buNone/>
            </a:pPr>
            <a:r>
              <a:rPr lang="en-US" dirty="0"/>
              <a:t>PUBLIC COMMENTS</a:t>
            </a:r>
          </a:p>
          <a:p>
            <a:r>
              <a:rPr lang="en-US" sz="2000" dirty="0"/>
              <a:t>“Make other areas as special as Downtown. Support unique neighborhoods.”</a:t>
            </a:r>
          </a:p>
          <a:p>
            <a:endParaRPr lang="en-US" dirty="0"/>
          </a:p>
          <a:p>
            <a:r>
              <a:rPr lang="en-US" sz="2000" dirty="0"/>
              <a:t>“Continue to implement plans related to a more walkable, bikeable city, such …across the city.”</a:t>
            </a:r>
          </a:p>
          <a:p>
            <a:endParaRPr lang="en-US" dirty="0"/>
          </a:p>
          <a:p>
            <a:r>
              <a:rPr lang="en-US" sz="2000" dirty="0"/>
              <a:t>“Different areas with stores and venues that are connected and </a:t>
            </a:r>
            <a:r>
              <a:rPr lang="en-US" sz="2000" dirty="0" err="1"/>
              <a:t>parkable</a:t>
            </a:r>
            <a:r>
              <a:rPr lang="en-US" sz="2000" dirty="0"/>
              <a:t>.”</a:t>
            </a:r>
          </a:p>
        </p:txBody>
      </p:sp>
    </p:spTree>
    <p:extLst>
      <p:ext uri="{BB962C8B-B14F-4D97-AF65-F5344CB8AC3E}">
        <p14:creationId xmlns:p14="http://schemas.microsoft.com/office/powerpoint/2010/main" val="36960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F0D1-F50D-9449-98E8-D8C08B1D6373}"/>
              </a:ext>
            </a:extLst>
          </p:cNvPr>
          <p:cNvSpPr>
            <a:spLocks noGrp="1"/>
          </p:cNvSpPr>
          <p:nvPr>
            <p:ph type="title"/>
          </p:nvPr>
        </p:nvSpPr>
        <p:spPr>
          <a:xfrm>
            <a:off x="1024129" y="331216"/>
            <a:ext cx="9720072" cy="1499616"/>
          </a:xfrm>
        </p:spPr>
        <p:txBody>
          <a:bodyPr>
            <a:normAutofit/>
          </a:bodyPr>
          <a:lstStyle/>
          <a:p>
            <a:r>
              <a:rPr lang="en-US" dirty="0"/>
              <a:t>Density incentives: gateway Districts</a:t>
            </a:r>
          </a:p>
        </p:txBody>
      </p:sp>
      <p:sp>
        <p:nvSpPr>
          <p:cNvPr id="3" name="Content Placeholder 2">
            <a:extLst>
              <a:ext uri="{FF2B5EF4-FFF2-40B4-BE49-F238E27FC236}">
                <a16:creationId xmlns:a16="http://schemas.microsoft.com/office/drawing/2014/main" id="{1EC42F85-2A89-E13D-32A6-6D122D7992FD}"/>
              </a:ext>
            </a:extLst>
          </p:cNvPr>
          <p:cNvSpPr>
            <a:spLocks noGrp="1"/>
          </p:cNvSpPr>
          <p:nvPr>
            <p:ph idx="1"/>
          </p:nvPr>
        </p:nvSpPr>
        <p:spPr>
          <a:xfrm>
            <a:off x="3965944" y="2955851"/>
            <a:ext cx="6778257" cy="3385902"/>
          </a:xfrm>
        </p:spPr>
        <p:txBody>
          <a:bodyPr>
            <a:normAutofit/>
          </a:bodyPr>
          <a:lstStyle/>
          <a:p>
            <a:pPr marL="0" indent="0">
              <a:buNone/>
            </a:pPr>
            <a:r>
              <a:rPr lang="en-US" sz="5400" dirty="0">
                <a:latin typeface="+mj-lt"/>
              </a:rPr>
              <a:t>Questions???</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6269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5B6F89-9F85-4DF3-9966-A39CD73861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50" t="46996" r="2919"/>
          <a:stretch/>
        </p:blipFill>
        <p:spPr>
          <a:xfrm>
            <a:off x="7264641" y="1611304"/>
            <a:ext cx="3824394" cy="2949790"/>
          </a:xfrm>
          <a:prstGeom prst="rect">
            <a:avLst/>
          </a:prstGeom>
        </p:spPr>
      </p:pic>
      <p:pic>
        <p:nvPicPr>
          <p:cNvPr id="7" name="Picture 6">
            <a:extLst>
              <a:ext uri="{FF2B5EF4-FFF2-40B4-BE49-F238E27FC236}">
                <a16:creationId xmlns:a16="http://schemas.microsoft.com/office/drawing/2014/main" id="{9D87585F-74C6-4D7B-B742-5D9498C263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29" t="62796" r="4527" b="8504"/>
          <a:stretch/>
        </p:blipFill>
        <p:spPr>
          <a:xfrm>
            <a:off x="7268149" y="4715712"/>
            <a:ext cx="3820886" cy="1752601"/>
          </a:xfrm>
          <a:prstGeom prst="rect">
            <a:avLst/>
          </a:prstGeom>
        </p:spPr>
      </p:pic>
      <p:sp>
        <p:nvSpPr>
          <p:cNvPr id="3" name="Content Placeholder 2"/>
          <p:cNvSpPr>
            <a:spLocks noGrp="1"/>
          </p:cNvSpPr>
          <p:nvPr>
            <p:ph sz="half" idx="1"/>
          </p:nvPr>
        </p:nvSpPr>
        <p:spPr>
          <a:xfrm>
            <a:off x="1208314" y="2297295"/>
            <a:ext cx="5845629" cy="3832351"/>
          </a:xfrm>
        </p:spPr>
        <p:txBody>
          <a:bodyPr>
            <a:noAutofit/>
          </a:bodyPr>
          <a:lstStyle/>
          <a:p>
            <a:pPr>
              <a:lnSpc>
                <a:spcPct val="100000"/>
              </a:lnSpc>
            </a:pPr>
            <a:r>
              <a:rPr lang="en-US" dirty="0"/>
              <a:t>VISION</a:t>
            </a:r>
          </a:p>
          <a:p>
            <a:pPr marL="342900" indent="-342900">
              <a:lnSpc>
                <a:spcPct val="100000"/>
              </a:lnSpc>
              <a:spcBef>
                <a:spcPts val="0"/>
              </a:spcBef>
              <a:spcAft>
                <a:spcPts val="600"/>
              </a:spcAft>
              <a:buFont typeface="Arial" panose="020B0604020202020204" pitchFamily="34" charset="0"/>
              <a:buChar char="•"/>
            </a:pPr>
            <a:r>
              <a:rPr lang="en-US" sz="2000" dirty="0"/>
              <a:t>Connections to surrounding neighborhoods</a:t>
            </a:r>
          </a:p>
          <a:p>
            <a:pPr marL="342900" indent="-342900">
              <a:lnSpc>
                <a:spcPct val="100000"/>
              </a:lnSpc>
              <a:spcBef>
                <a:spcPts val="0"/>
              </a:spcBef>
              <a:spcAft>
                <a:spcPts val="600"/>
              </a:spcAft>
              <a:buFont typeface="Arial" panose="020B0604020202020204" pitchFamily="34" charset="0"/>
              <a:buChar char="•"/>
            </a:pPr>
            <a:r>
              <a:rPr lang="en-US" sz="2000" dirty="0"/>
              <a:t>Lively gateways to the City</a:t>
            </a:r>
          </a:p>
          <a:p>
            <a:pPr marL="342900" indent="-342900">
              <a:lnSpc>
                <a:spcPct val="100000"/>
              </a:lnSpc>
              <a:spcBef>
                <a:spcPts val="0"/>
              </a:spcBef>
              <a:spcAft>
                <a:spcPts val="600"/>
              </a:spcAft>
              <a:buFont typeface="Arial" panose="020B0604020202020204" pitchFamily="34" charset="0"/>
              <a:buChar char="•"/>
            </a:pPr>
            <a:r>
              <a:rPr lang="en-US" sz="2000" dirty="0"/>
              <a:t>Efficient, people-friendly design</a:t>
            </a:r>
          </a:p>
          <a:p>
            <a:pPr marL="342900" indent="-342900">
              <a:lnSpc>
                <a:spcPct val="100000"/>
              </a:lnSpc>
              <a:spcBef>
                <a:spcPts val="0"/>
              </a:spcBef>
              <a:spcAft>
                <a:spcPts val="600"/>
              </a:spcAft>
              <a:buFont typeface="Arial" panose="020B0604020202020204" pitchFamily="34" charset="0"/>
              <a:buChar char="•"/>
            </a:pPr>
            <a:r>
              <a:rPr lang="en-US" sz="2000" dirty="0"/>
              <a:t>Reduced need for automobile trips</a:t>
            </a:r>
          </a:p>
          <a:p>
            <a:pPr marL="342900" indent="-342900">
              <a:lnSpc>
                <a:spcPct val="100000"/>
              </a:lnSpc>
              <a:spcBef>
                <a:spcPts val="0"/>
              </a:spcBef>
              <a:spcAft>
                <a:spcPts val="600"/>
              </a:spcAft>
              <a:buFont typeface="Arial" panose="020B0604020202020204" pitchFamily="34" charset="0"/>
              <a:buChar char="•"/>
            </a:pPr>
            <a:r>
              <a:rPr lang="en-US" sz="2000" dirty="0"/>
              <a:t>Village centers</a:t>
            </a:r>
          </a:p>
          <a:p>
            <a:pPr marL="342900" indent="-342900">
              <a:lnSpc>
                <a:spcPct val="100000"/>
              </a:lnSpc>
              <a:spcBef>
                <a:spcPts val="0"/>
              </a:spcBef>
              <a:spcAft>
                <a:spcPts val="600"/>
              </a:spcAft>
              <a:buFont typeface="Arial" panose="020B0604020202020204" pitchFamily="34" charset="0"/>
              <a:buChar char="•"/>
            </a:pPr>
            <a:r>
              <a:rPr lang="en-US" sz="2000" dirty="0"/>
              <a:t>Pedestrian and bike infrastructure</a:t>
            </a:r>
          </a:p>
          <a:p>
            <a:pPr marL="342900" indent="-342900">
              <a:lnSpc>
                <a:spcPct val="100000"/>
              </a:lnSpc>
              <a:spcBef>
                <a:spcPts val="0"/>
              </a:spcBef>
              <a:spcAft>
                <a:spcPts val="600"/>
              </a:spcAft>
              <a:buFont typeface="Arial" panose="020B0604020202020204" pitchFamily="34" charset="0"/>
              <a:buChar char="•"/>
            </a:pPr>
            <a:r>
              <a:rPr lang="en-US" sz="2000" dirty="0"/>
              <a:t>Easy access to shopping, services and employment</a:t>
            </a:r>
          </a:p>
          <a:p>
            <a:pPr marL="342900" indent="-342900">
              <a:lnSpc>
                <a:spcPct val="100000"/>
              </a:lnSpc>
              <a:spcBef>
                <a:spcPts val="0"/>
              </a:spcBef>
              <a:spcAft>
                <a:spcPts val="600"/>
              </a:spcAft>
              <a:buFont typeface="Arial" panose="020B0604020202020204" pitchFamily="34" charset="0"/>
              <a:buChar char="•"/>
            </a:pPr>
            <a:r>
              <a:rPr lang="en-US" sz="2000" dirty="0"/>
              <a:t>More affordable housing options</a:t>
            </a:r>
          </a:p>
          <a:p>
            <a:pPr marL="342900" indent="-342900">
              <a:lnSpc>
                <a:spcPct val="100000"/>
              </a:lnSpc>
              <a:spcBef>
                <a:spcPts val="0"/>
              </a:spcBef>
              <a:spcAft>
                <a:spcPts val="600"/>
              </a:spcAft>
              <a:buFont typeface="Arial" panose="020B0604020202020204" pitchFamily="34" charset="0"/>
              <a:buChar char="•"/>
            </a:pPr>
            <a:r>
              <a:rPr lang="en-US" sz="2000" dirty="0"/>
              <a:t>Sustainable site design standards</a:t>
            </a:r>
          </a:p>
          <a:p>
            <a:pPr marL="342900" indent="-342900">
              <a:lnSpc>
                <a:spcPct val="100000"/>
              </a:lnSpc>
              <a:spcBef>
                <a:spcPts val="0"/>
              </a:spcBef>
              <a:spcAft>
                <a:spcPts val="600"/>
              </a:spcAft>
              <a:buFont typeface="Arial" panose="020B0604020202020204" pitchFamily="34" charset="0"/>
              <a:buChar char="•"/>
            </a:pPr>
            <a:r>
              <a:rPr lang="en-US" sz="2000" dirty="0"/>
              <a:t>Public infrastructure and transit</a:t>
            </a:r>
          </a:p>
        </p:txBody>
      </p:sp>
      <p:sp>
        <p:nvSpPr>
          <p:cNvPr id="4" name="Title 12">
            <a:extLst>
              <a:ext uri="{FF2B5EF4-FFF2-40B4-BE49-F238E27FC236}">
                <a16:creationId xmlns:a16="http://schemas.microsoft.com/office/drawing/2014/main" id="{ED6520F3-9E39-0970-4A0A-0BD2925ABA71}"/>
              </a:ext>
            </a:extLst>
          </p:cNvPr>
          <p:cNvSpPr txBox="1">
            <a:spLocks/>
          </p:cNvSpPr>
          <p:nvPr/>
        </p:nvSpPr>
        <p:spPr>
          <a:xfrm>
            <a:off x="1102965" y="534814"/>
            <a:ext cx="8431874" cy="762707"/>
          </a:xfrm>
          <a:prstGeom prst="rect">
            <a:avLst/>
          </a:prstGeom>
          <a:noFill/>
          <a:ln>
            <a:solidFill>
              <a:schemeClr val="bg1"/>
            </a:solidFill>
          </a:ln>
        </p:spPr>
        <p:txBody>
          <a:bodyPr vert="horz" lIns="101858" tIns="50929" rIns="101858" bIns="50929" rtlCol="0" anchor="ctr">
            <a:noAutofit/>
          </a:bodyPr>
          <a:lstStyle>
            <a:defPPr>
              <a:defRPr lang="en-US"/>
            </a:defPPr>
            <a:lvl1pPr marR="0" lvl="0" indent="0" algn="r" defTabSz="914400" fontAlgn="auto">
              <a:lnSpc>
                <a:spcPct val="150000"/>
              </a:lnSpc>
              <a:spcBef>
                <a:spcPct val="0"/>
              </a:spcBef>
              <a:spcAft>
                <a:spcPts val="0"/>
              </a:spcAft>
              <a:buClrTx/>
              <a:buSzTx/>
              <a:buFont typeface="Arial" pitchFamily="34" charset="0"/>
              <a:buNone/>
              <a:tabLst/>
              <a:defRPr kumimoji="0" sz="2800" b="1" i="0" u="none" strike="noStrike" kern="0" cap="none" spc="0" normalizeH="0" baseline="0">
                <a:ln>
                  <a:noFill/>
                </a:ln>
                <a:solidFill>
                  <a:srgbClr val="ED7D31">
                    <a:lumMod val="75000"/>
                  </a:srgbClr>
                </a:solidFill>
                <a:effectLst/>
                <a:uLnTx/>
                <a:uFillTx/>
                <a:latin typeface="Calibri"/>
                <a:ea typeface="Calibri"/>
                <a:cs typeface="Times New Roman"/>
              </a:defRPr>
            </a:lvl1pPr>
          </a:lstStyle>
          <a:p>
            <a:pPr algn="l"/>
            <a:r>
              <a:rPr lang="en-US" sz="5000" b="0" dirty="0">
                <a:solidFill>
                  <a:schemeClr val="tx1"/>
                </a:solidFill>
                <a:latin typeface="+mj-lt"/>
              </a:rPr>
              <a:t>PORTSMOUTH MASTER PLAN</a:t>
            </a:r>
          </a:p>
        </p:txBody>
      </p:sp>
      <p:sp>
        <p:nvSpPr>
          <p:cNvPr id="6" name="Title 12">
            <a:extLst>
              <a:ext uri="{FF2B5EF4-FFF2-40B4-BE49-F238E27FC236}">
                <a16:creationId xmlns:a16="http://schemas.microsoft.com/office/drawing/2014/main" id="{1A9BBC30-8A24-461E-50A8-49AA0FD1DA79}"/>
              </a:ext>
            </a:extLst>
          </p:cNvPr>
          <p:cNvSpPr txBox="1">
            <a:spLocks/>
          </p:cNvSpPr>
          <p:nvPr/>
        </p:nvSpPr>
        <p:spPr>
          <a:xfrm>
            <a:off x="1102965" y="1297521"/>
            <a:ext cx="9144000" cy="762707"/>
          </a:xfrm>
          <a:prstGeom prst="rect">
            <a:avLst/>
          </a:prstGeom>
          <a:noFill/>
          <a:ln>
            <a:solidFill>
              <a:schemeClr val="bg1"/>
            </a:solidFill>
          </a:ln>
        </p:spPr>
        <p:txBody>
          <a:bodyPr vert="horz" lIns="101858" tIns="50929" rIns="101858" bIns="50929" rtlCol="0" anchor="ctr">
            <a:normAutofit/>
          </a:bodyPr>
          <a:lstStyle>
            <a:defPPr>
              <a:defRPr lang="en-US"/>
            </a:defPPr>
            <a:lvl1pPr marR="0" lvl="0" indent="0" algn="r" defTabSz="914400" fontAlgn="auto">
              <a:lnSpc>
                <a:spcPct val="150000"/>
              </a:lnSpc>
              <a:spcBef>
                <a:spcPct val="0"/>
              </a:spcBef>
              <a:spcAft>
                <a:spcPts val="0"/>
              </a:spcAft>
              <a:buClrTx/>
              <a:buSzTx/>
              <a:buFont typeface="Arial" pitchFamily="34" charset="0"/>
              <a:buNone/>
              <a:tabLst/>
              <a:defRPr kumimoji="0" sz="2800" b="1" i="0" u="none" strike="noStrike" kern="0" cap="none" spc="0" normalizeH="0" baseline="0">
                <a:ln>
                  <a:noFill/>
                </a:ln>
                <a:solidFill>
                  <a:srgbClr val="ED7D31">
                    <a:lumMod val="75000"/>
                  </a:srgbClr>
                </a:solidFill>
                <a:effectLst/>
                <a:uLnTx/>
                <a:uFillTx/>
                <a:latin typeface="Calibri"/>
                <a:ea typeface="Calibri"/>
                <a:cs typeface="Times New Roman"/>
              </a:defRPr>
            </a:lvl1pPr>
          </a:lstStyle>
          <a:p>
            <a:pPr algn="l"/>
            <a:r>
              <a:rPr lang="en-US" sz="3000" b="0" dirty="0">
                <a:solidFill>
                  <a:schemeClr val="tx1"/>
                </a:solidFill>
                <a:latin typeface="+mn-lt"/>
              </a:rPr>
              <a:t>CORRIDOR AREAS</a:t>
            </a:r>
          </a:p>
        </p:txBody>
      </p:sp>
    </p:spTree>
    <p:extLst>
      <p:ext uri="{BB962C8B-B14F-4D97-AF65-F5344CB8AC3E}">
        <p14:creationId xmlns:p14="http://schemas.microsoft.com/office/powerpoint/2010/main" val="305668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055982" y="345152"/>
            <a:ext cx="9144000" cy="1096031"/>
          </a:xfrm>
          <a:prstGeom prst="rect">
            <a:avLst/>
          </a:prstGeom>
          <a:noFill/>
          <a:ln>
            <a:noFill/>
          </a:ln>
        </p:spPr>
        <p:txBody>
          <a:bodyPr vert="horz" lIns="101858" tIns="50929" rIns="101858" bIns="50929" rtlCol="0" anchor="ctr">
            <a:noAutofit/>
          </a:bodyPr>
          <a:lstStyle>
            <a:defPPr>
              <a:defRPr lang="en-US"/>
            </a:defPPr>
            <a:lvl1pPr marR="0" lvl="0" indent="0" algn="r" defTabSz="914400" fontAlgn="auto">
              <a:lnSpc>
                <a:spcPct val="150000"/>
              </a:lnSpc>
              <a:spcBef>
                <a:spcPct val="0"/>
              </a:spcBef>
              <a:spcAft>
                <a:spcPts val="0"/>
              </a:spcAft>
              <a:buClrTx/>
              <a:buSzTx/>
              <a:buFont typeface="Arial" pitchFamily="34" charset="0"/>
              <a:buNone/>
              <a:tabLst/>
              <a:defRPr kumimoji="0" sz="2800" b="1" i="0" u="none" strike="noStrike" kern="0" cap="none" spc="0" normalizeH="0" baseline="0">
                <a:ln>
                  <a:noFill/>
                </a:ln>
                <a:solidFill>
                  <a:srgbClr val="ED7D31">
                    <a:lumMod val="75000"/>
                  </a:srgbClr>
                </a:solidFill>
                <a:effectLst/>
                <a:uLnTx/>
                <a:uFillTx/>
                <a:latin typeface="Calibri"/>
                <a:ea typeface="Calibri"/>
                <a:cs typeface="Times New Roman"/>
              </a:defRPr>
            </a:lvl1pPr>
          </a:lstStyle>
          <a:p>
            <a:pPr algn="l"/>
            <a:r>
              <a:rPr lang="en-US" sz="5000" b="0" dirty="0">
                <a:solidFill>
                  <a:schemeClr val="tx1"/>
                </a:solidFill>
                <a:latin typeface="+mj-lt"/>
              </a:rPr>
              <a:t>DISTRICT INITIATIVES</a:t>
            </a:r>
          </a:p>
        </p:txBody>
      </p:sp>
      <p:sp>
        <p:nvSpPr>
          <p:cNvPr id="3" name="Rectangle 2">
            <a:extLst>
              <a:ext uri="{FF2B5EF4-FFF2-40B4-BE49-F238E27FC236}">
                <a16:creationId xmlns:a16="http://schemas.microsoft.com/office/drawing/2014/main" id="{08D13D86-7B9B-411B-BC28-BA5E0AAFFA9F}"/>
              </a:ext>
            </a:extLst>
          </p:cNvPr>
          <p:cNvSpPr/>
          <p:nvPr/>
        </p:nvSpPr>
        <p:spPr>
          <a:xfrm>
            <a:off x="1117601" y="1779612"/>
            <a:ext cx="5604932" cy="4487703"/>
          </a:xfrm>
          <a:prstGeom prst="rect">
            <a:avLst/>
          </a:prstGeom>
        </p:spPr>
        <p:txBody>
          <a:bodyPr wrap="square">
            <a:spAutoFit/>
          </a:bodyPr>
          <a:lstStyle/>
          <a:p>
            <a:pPr>
              <a:lnSpc>
                <a:spcPct val="107000"/>
              </a:lnSpc>
              <a:buClr>
                <a:schemeClr val="accent4"/>
              </a:buClr>
              <a:buSzPct val="100000"/>
            </a:pPr>
            <a:r>
              <a:rPr lang="en-US" sz="2000" b="1" dirty="0">
                <a:cs typeface="Times New Roman" panose="02020603050405020304" pitchFamily="18" charset="0"/>
              </a:rPr>
              <a:t>General Goals</a:t>
            </a:r>
          </a:p>
          <a:p>
            <a:pPr lvl="1" indent="-285750" algn="just">
              <a:lnSpc>
                <a:spcPct val="115000"/>
              </a:lnSpc>
              <a:buClr>
                <a:schemeClr val="accent2"/>
              </a:buClr>
              <a:buFont typeface="Arial" panose="020B0604020202020204" pitchFamily="34" charset="0"/>
              <a:buChar char="•"/>
            </a:pPr>
            <a:r>
              <a:rPr lang="en-US" sz="1600" dirty="0">
                <a:ea typeface="Calibri" panose="020F0502020204030204" pitchFamily="34" charset="0"/>
                <a:cs typeface="Times New Roman" panose="02020603050405020304" pitchFamily="18" charset="0"/>
              </a:rPr>
              <a:t>Walkable Mixed Use Development</a:t>
            </a:r>
          </a:p>
          <a:p>
            <a:pPr lvl="1" indent="-285750" algn="just">
              <a:lnSpc>
                <a:spcPct val="115000"/>
              </a:lnSpc>
              <a:buClr>
                <a:schemeClr val="accent2"/>
              </a:buClr>
              <a:buFont typeface="Arial" panose="020B0604020202020204" pitchFamily="34" charset="0"/>
              <a:buChar char="•"/>
            </a:pPr>
            <a:r>
              <a:rPr lang="en-US" sz="1600" dirty="0">
                <a:ea typeface="Calibri" panose="020F0502020204030204" pitchFamily="34" charset="0"/>
                <a:cs typeface="Times New Roman" panose="02020603050405020304" pitchFamily="18" charset="0"/>
              </a:rPr>
              <a:t>Expand and Diversify Housing Stock</a:t>
            </a:r>
          </a:p>
          <a:p>
            <a:pPr lvl="1" indent="-285750" algn="just">
              <a:spcAft>
                <a:spcPts val="1200"/>
              </a:spcAft>
              <a:buClr>
                <a:schemeClr val="accent2"/>
              </a:buClr>
              <a:buFont typeface="Arial" panose="020B0604020202020204" pitchFamily="34" charset="0"/>
              <a:buChar char="•"/>
            </a:pPr>
            <a:r>
              <a:rPr lang="en-US" sz="1600" dirty="0">
                <a:ea typeface="Calibri" panose="020F0502020204030204" pitchFamily="34" charset="0"/>
                <a:cs typeface="Times New Roman" panose="02020603050405020304" pitchFamily="18" charset="0"/>
              </a:rPr>
              <a:t>Meet Market Demand Including Workforce Housing, Multi-Family and Smaller Dwelling Units</a:t>
            </a:r>
          </a:p>
          <a:p>
            <a:pPr>
              <a:lnSpc>
                <a:spcPct val="107000"/>
              </a:lnSpc>
              <a:buClr>
                <a:schemeClr val="accent4"/>
              </a:buClr>
              <a:buSzPct val="100000"/>
            </a:pPr>
            <a:r>
              <a:rPr lang="en-US" sz="2000" b="1" dirty="0">
                <a:cs typeface="Times New Roman" panose="02020603050405020304" pitchFamily="18" charset="0"/>
              </a:rPr>
              <a:t>Gateway Zoning Districts / Corridors </a:t>
            </a:r>
          </a:p>
          <a:p>
            <a:pPr lvl="1" indent="-342900" algn="just">
              <a:lnSpc>
                <a:spcPct val="115000"/>
              </a:lnSpc>
              <a:buClr>
                <a:schemeClr val="accent2"/>
              </a:buClr>
              <a:buFont typeface="Arial" panose="020B0604020202020204" pitchFamily="34" charset="0"/>
              <a:buChar char="•"/>
            </a:pPr>
            <a:r>
              <a:rPr lang="en-US" sz="1600" dirty="0">
                <a:cs typeface="Times New Roman" panose="02020603050405020304" pitchFamily="18" charset="0"/>
              </a:rPr>
              <a:t>Lafayette Road (Route 1)</a:t>
            </a:r>
          </a:p>
          <a:p>
            <a:pPr lvl="1" indent="-342900" algn="just">
              <a:lnSpc>
                <a:spcPct val="115000"/>
              </a:lnSpc>
              <a:buClr>
                <a:schemeClr val="accent2"/>
              </a:buClr>
              <a:buFont typeface="Arial" panose="020B0604020202020204" pitchFamily="34" charset="0"/>
              <a:buChar char="•"/>
            </a:pPr>
            <a:r>
              <a:rPr lang="en-US" sz="1600" dirty="0">
                <a:cs typeface="Times New Roman" panose="02020603050405020304" pitchFamily="18" charset="0"/>
              </a:rPr>
              <a:t>Route 1 Bypass</a:t>
            </a:r>
          </a:p>
          <a:p>
            <a:pPr lvl="1" indent="-342900" algn="just">
              <a:lnSpc>
                <a:spcPct val="115000"/>
              </a:lnSpc>
              <a:spcAft>
                <a:spcPts val="1200"/>
              </a:spcAft>
              <a:buClr>
                <a:schemeClr val="accent2"/>
              </a:buClr>
              <a:buFont typeface="Arial" panose="020B0604020202020204" pitchFamily="34" charset="0"/>
              <a:buChar char="•"/>
            </a:pPr>
            <a:r>
              <a:rPr lang="en-US" sz="1600" dirty="0">
                <a:cs typeface="Times New Roman" panose="02020603050405020304" pitchFamily="18" charset="0"/>
              </a:rPr>
              <a:t>Outer Woodbury Avenue</a:t>
            </a:r>
          </a:p>
          <a:p>
            <a:pPr>
              <a:lnSpc>
                <a:spcPct val="107000"/>
              </a:lnSpc>
              <a:buClr>
                <a:schemeClr val="accent4"/>
              </a:buClr>
              <a:buSzPct val="100000"/>
            </a:pPr>
            <a:r>
              <a:rPr lang="en-US" sz="2000" b="1" dirty="0">
                <a:cs typeface="Times New Roman" panose="02020603050405020304" pitchFamily="18" charset="0"/>
              </a:rPr>
              <a:t>Gateway Zoning Districts / Centers </a:t>
            </a:r>
          </a:p>
          <a:p>
            <a:pPr lvl="1" indent="-338138" algn="just">
              <a:lnSpc>
                <a:spcPct val="115000"/>
              </a:lnSpc>
              <a:buClr>
                <a:schemeClr val="accent2"/>
              </a:buClr>
              <a:buFont typeface="Arial" panose="020B0604020202020204" pitchFamily="34" charset="0"/>
              <a:buChar char="•"/>
            </a:pPr>
            <a:r>
              <a:rPr lang="en-US" sz="1600" dirty="0" err="1">
                <a:cs typeface="Times New Roman" panose="02020603050405020304" pitchFamily="18" charset="0"/>
              </a:rPr>
              <a:t>Mirona</a:t>
            </a:r>
            <a:r>
              <a:rPr lang="en-US" sz="1600" dirty="0">
                <a:cs typeface="Times New Roman" panose="02020603050405020304" pitchFamily="18" charset="0"/>
              </a:rPr>
              <a:t> Road Area - Lafayette Road (Route 1) and Peverly Hill Road</a:t>
            </a:r>
          </a:p>
          <a:p>
            <a:pPr lvl="1" indent="-338138" algn="just">
              <a:lnSpc>
                <a:spcPct val="115000"/>
              </a:lnSpc>
              <a:buClr>
                <a:schemeClr val="accent2"/>
              </a:buClr>
              <a:buFont typeface="Arial" panose="020B0604020202020204" pitchFamily="34" charset="0"/>
              <a:buChar char="•"/>
            </a:pPr>
            <a:r>
              <a:rPr lang="en-US" sz="1600" dirty="0">
                <a:cs typeface="Times New Roman" panose="02020603050405020304" pitchFamily="18" charset="0"/>
              </a:rPr>
              <a:t>Exit 7 Area - North side of Market Street on CCC Church Site and Kearsarge Way.  </a:t>
            </a:r>
          </a:p>
        </p:txBody>
      </p:sp>
      <p:pic>
        <p:nvPicPr>
          <p:cNvPr id="6" name="Picture 5">
            <a:extLst>
              <a:ext uri="{FF2B5EF4-FFF2-40B4-BE49-F238E27FC236}">
                <a16:creationId xmlns:a16="http://schemas.microsoft.com/office/drawing/2014/main" id="{36D89AA1-4885-48A5-B6AE-E9E5C9179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802" y="1228135"/>
            <a:ext cx="4001597" cy="5178537"/>
          </a:xfrm>
          <a:prstGeom prst="rect">
            <a:avLst/>
          </a:prstGeom>
          <a:ln>
            <a:solidFill>
              <a:srgbClr val="0070C0"/>
            </a:solidFill>
          </a:ln>
        </p:spPr>
      </p:pic>
    </p:spTree>
    <p:extLst>
      <p:ext uri="{BB962C8B-B14F-4D97-AF65-F5344CB8AC3E}">
        <p14:creationId xmlns:p14="http://schemas.microsoft.com/office/powerpoint/2010/main" val="39946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AA64B4-107D-8075-A7B5-A12322D32E27}"/>
              </a:ext>
            </a:extLst>
          </p:cNvPr>
          <p:cNvPicPr>
            <a:picLocks noChangeAspect="1"/>
          </p:cNvPicPr>
          <p:nvPr/>
        </p:nvPicPr>
        <p:blipFill rotWithShape="1">
          <a:blip r:embed="rId3"/>
          <a:srcRect l="3767" t="4124" r="8841" b="4126"/>
          <a:stretch/>
        </p:blipFill>
        <p:spPr>
          <a:xfrm>
            <a:off x="3743176" y="1588046"/>
            <a:ext cx="5077940" cy="5041467"/>
          </a:xfrm>
          <a:prstGeom prst="rect">
            <a:avLst/>
          </a:prstGeom>
        </p:spPr>
      </p:pic>
      <p:sp>
        <p:nvSpPr>
          <p:cNvPr id="2" name="Title 1">
            <a:extLst>
              <a:ext uri="{FF2B5EF4-FFF2-40B4-BE49-F238E27FC236}">
                <a16:creationId xmlns:a16="http://schemas.microsoft.com/office/drawing/2014/main" id="{EBF0F0D1-F50D-9449-98E8-D8C08B1D6373}"/>
              </a:ext>
            </a:extLst>
          </p:cNvPr>
          <p:cNvSpPr>
            <a:spLocks noGrp="1"/>
          </p:cNvSpPr>
          <p:nvPr>
            <p:ph type="title"/>
          </p:nvPr>
        </p:nvSpPr>
        <p:spPr>
          <a:xfrm>
            <a:off x="1024128" y="623286"/>
            <a:ext cx="9720072" cy="964760"/>
          </a:xfrm>
        </p:spPr>
        <p:txBody>
          <a:bodyPr>
            <a:normAutofit/>
          </a:bodyPr>
          <a:lstStyle/>
          <a:p>
            <a:r>
              <a:rPr lang="en-US" dirty="0"/>
              <a:t>gateway Districts</a:t>
            </a:r>
          </a:p>
        </p:txBody>
      </p:sp>
      <p:sp>
        <p:nvSpPr>
          <p:cNvPr id="5" name="Content Placeholder 2">
            <a:extLst>
              <a:ext uri="{FF2B5EF4-FFF2-40B4-BE49-F238E27FC236}">
                <a16:creationId xmlns:a16="http://schemas.microsoft.com/office/drawing/2014/main" id="{A9523F04-EA00-8B4E-D41C-E250678E2FD7}"/>
              </a:ext>
            </a:extLst>
          </p:cNvPr>
          <p:cNvSpPr>
            <a:spLocks noGrp="1"/>
          </p:cNvSpPr>
          <p:nvPr>
            <p:ph idx="1"/>
          </p:nvPr>
        </p:nvSpPr>
        <p:spPr>
          <a:xfrm>
            <a:off x="335203" y="4320957"/>
            <a:ext cx="2562032" cy="904424"/>
          </a:xfrm>
        </p:spPr>
        <p:txBody>
          <a:bodyPr>
            <a:normAutofit/>
          </a:bodyPr>
          <a:lstStyle/>
          <a:p>
            <a:pPr marL="0" indent="0">
              <a:lnSpc>
                <a:spcPct val="200000"/>
              </a:lnSpc>
              <a:buNone/>
            </a:pPr>
            <a:r>
              <a:rPr lang="en-US" sz="2000" dirty="0"/>
              <a:t>Gateway Corridor (G1)</a:t>
            </a:r>
          </a:p>
        </p:txBody>
      </p:sp>
      <p:cxnSp>
        <p:nvCxnSpPr>
          <p:cNvPr id="6" name="Straight Arrow Connector 5">
            <a:extLst>
              <a:ext uri="{FF2B5EF4-FFF2-40B4-BE49-F238E27FC236}">
                <a16:creationId xmlns:a16="http://schemas.microsoft.com/office/drawing/2014/main" id="{FE74F457-881E-6DAE-8FC7-0BFCF3658244}"/>
              </a:ext>
            </a:extLst>
          </p:cNvPr>
          <p:cNvCxnSpPr>
            <a:cxnSpLocks/>
          </p:cNvCxnSpPr>
          <p:nvPr/>
        </p:nvCxnSpPr>
        <p:spPr>
          <a:xfrm flipH="1">
            <a:off x="7388772" y="2555631"/>
            <a:ext cx="1919354" cy="429307"/>
          </a:xfrm>
          <a:prstGeom prst="straightConnector1">
            <a:avLst/>
          </a:prstGeom>
          <a:ln w="34925" cap="flat" cmpd="sng" algn="ctr">
            <a:solidFill>
              <a:srgbClr val="C000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
        <p:nvSpPr>
          <p:cNvPr id="13" name="Content Placeholder 2">
            <a:extLst>
              <a:ext uri="{FF2B5EF4-FFF2-40B4-BE49-F238E27FC236}">
                <a16:creationId xmlns:a16="http://schemas.microsoft.com/office/drawing/2014/main" id="{CE14FBF0-58E7-510F-72E2-7BF9AFAF18C1}"/>
              </a:ext>
            </a:extLst>
          </p:cNvPr>
          <p:cNvSpPr txBox="1">
            <a:spLocks/>
          </p:cNvSpPr>
          <p:nvPr/>
        </p:nvSpPr>
        <p:spPr>
          <a:xfrm>
            <a:off x="9365316" y="1954917"/>
            <a:ext cx="2562032" cy="90442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nSpc>
                <a:spcPct val="200000"/>
              </a:lnSpc>
              <a:buFont typeface="Tw Cen MT" panose="020B0602020104020603" pitchFamily="34" charset="0"/>
              <a:buNone/>
            </a:pPr>
            <a:r>
              <a:rPr lang="en-US" sz="2000" dirty="0"/>
              <a:t>Gateway Center (G2)</a:t>
            </a:r>
          </a:p>
        </p:txBody>
      </p:sp>
      <p:cxnSp>
        <p:nvCxnSpPr>
          <p:cNvPr id="14" name="Straight Arrow Connector 13">
            <a:extLst>
              <a:ext uri="{FF2B5EF4-FFF2-40B4-BE49-F238E27FC236}">
                <a16:creationId xmlns:a16="http://schemas.microsoft.com/office/drawing/2014/main" id="{E29BE668-8B96-9235-F9FA-4832461F46FC}"/>
              </a:ext>
            </a:extLst>
          </p:cNvPr>
          <p:cNvCxnSpPr>
            <a:cxnSpLocks/>
            <a:stCxn id="5" idx="3"/>
          </p:cNvCxnSpPr>
          <p:nvPr/>
        </p:nvCxnSpPr>
        <p:spPr>
          <a:xfrm>
            <a:off x="2897235" y="4773169"/>
            <a:ext cx="3934489" cy="1423615"/>
          </a:xfrm>
          <a:prstGeom prst="straightConnector1">
            <a:avLst/>
          </a:prstGeom>
          <a:ln w="34925" cap="flat" cmpd="sng" algn="ctr">
            <a:solidFill>
              <a:srgbClr val="C000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D73751CB-B838-9CE2-DCC9-E741618856D3}"/>
              </a:ext>
            </a:extLst>
          </p:cNvPr>
          <p:cNvCxnSpPr>
            <a:cxnSpLocks/>
            <a:stCxn id="5" idx="3"/>
          </p:cNvCxnSpPr>
          <p:nvPr/>
        </p:nvCxnSpPr>
        <p:spPr>
          <a:xfrm flipV="1">
            <a:off x="2897235" y="3273553"/>
            <a:ext cx="1658174" cy="1499616"/>
          </a:xfrm>
          <a:prstGeom prst="straightConnector1">
            <a:avLst/>
          </a:prstGeom>
          <a:ln w="34925" cap="flat" cmpd="sng" algn="ctr">
            <a:solidFill>
              <a:srgbClr val="C000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
        <p:nvSpPr>
          <p:cNvPr id="3" name="Content Placeholder 2">
            <a:extLst>
              <a:ext uri="{FF2B5EF4-FFF2-40B4-BE49-F238E27FC236}">
                <a16:creationId xmlns:a16="http://schemas.microsoft.com/office/drawing/2014/main" id="{52897826-FCE8-891D-D53F-3C14A6885B3E}"/>
              </a:ext>
            </a:extLst>
          </p:cNvPr>
          <p:cNvSpPr txBox="1">
            <a:spLocks/>
          </p:cNvSpPr>
          <p:nvPr/>
        </p:nvSpPr>
        <p:spPr>
          <a:xfrm>
            <a:off x="9455084" y="3612995"/>
            <a:ext cx="2382495" cy="1354291"/>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nSpc>
                <a:spcPct val="200000"/>
              </a:lnSpc>
              <a:buFont typeface="Tw Cen MT" panose="020B0602020104020603" pitchFamily="34" charset="0"/>
              <a:buNone/>
            </a:pPr>
            <a:r>
              <a:rPr lang="en-US" sz="2000" dirty="0"/>
              <a:t>Highlighted Parcels represent recent projects in the Gateway District</a:t>
            </a:r>
          </a:p>
        </p:txBody>
      </p:sp>
      <p:cxnSp>
        <p:nvCxnSpPr>
          <p:cNvPr id="4" name="Straight Arrow Connector 3">
            <a:extLst>
              <a:ext uri="{FF2B5EF4-FFF2-40B4-BE49-F238E27FC236}">
                <a16:creationId xmlns:a16="http://schemas.microsoft.com/office/drawing/2014/main" id="{AFD80734-25FF-BD87-9C2E-57CAC74F1CA6}"/>
              </a:ext>
            </a:extLst>
          </p:cNvPr>
          <p:cNvCxnSpPr>
            <a:cxnSpLocks/>
          </p:cNvCxnSpPr>
          <p:nvPr/>
        </p:nvCxnSpPr>
        <p:spPr>
          <a:xfrm flipH="1" flipV="1">
            <a:off x="8090452" y="3429000"/>
            <a:ext cx="1274864" cy="805070"/>
          </a:xfrm>
          <a:prstGeom prst="straightConnector1">
            <a:avLst/>
          </a:prstGeom>
          <a:ln w="34925" cap="flat" cmpd="sng" algn="ctr">
            <a:solidFill>
              <a:srgbClr val="FFFF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C89E5802-C05F-BE3C-08A1-6206C26DB39B}"/>
              </a:ext>
            </a:extLst>
          </p:cNvPr>
          <p:cNvCxnSpPr>
            <a:cxnSpLocks/>
          </p:cNvCxnSpPr>
          <p:nvPr/>
        </p:nvCxnSpPr>
        <p:spPr>
          <a:xfrm flipH="1">
            <a:off x="7533861" y="4224131"/>
            <a:ext cx="1831455" cy="1689652"/>
          </a:xfrm>
          <a:prstGeom prst="straightConnector1">
            <a:avLst/>
          </a:prstGeom>
          <a:ln w="34925" cap="flat" cmpd="sng" algn="ctr">
            <a:solidFill>
              <a:srgbClr val="FFFF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8478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79187-5ADE-7E53-3DA6-805867B6E83E}"/>
              </a:ext>
            </a:extLst>
          </p:cNvPr>
          <p:cNvPicPr>
            <a:picLocks noChangeAspect="1"/>
          </p:cNvPicPr>
          <p:nvPr/>
        </p:nvPicPr>
        <p:blipFill rotWithShape="1">
          <a:blip r:embed="rId3"/>
          <a:srcRect l="1" t="4881" r="187" b="8153"/>
          <a:stretch/>
        </p:blipFill>
        <p:spPr>
          <a:xfrm>
            <a:off x="3436816" y="1593086"/>
            <a:ext cx="4991265" cy="4887311"/>
          </a:xfrm>
          <a:prstGeom prst="rect">
            <a:avLst/>
          </a:prstGeom>
        </p:spPr>
      </p:pic>
      <p:sp>
        <p:nvSpPr>
          <p:cNvPr id="2" name="Title 1">
            <a:extLst>
              <a:ext uri="{FF2B5EF4-FFF2-40B4-BE49-F238E27FC236}">
                <a16:creationId xmlns:a16="http://schemas.microsoft.com/office/drawing/2014/main" id="{EBF0F0D1-F50D-9449-98E8-D8C08B1D6373}"/>
              </a:ext>
            </a:extLst>
          </p:cNvPr>
          <p:cNvSpPr>
            <a:spLocks noGrp="1"/>
          </p:cNvSpPr>
          <p:nvPr>
            <p:ph type="title"/>
          </p:nvPr>
        </p:nvSpPr>
        <p:spPr>
          <a:xfrm>
            <a:off x="1024128" y="358923"/>
            <a:ext cx="9720072" cy="1499616"/>
          </a:xfrm>
        </p:spPr>
        <p:txBody>
          <a:bodyPr>
            <a:normAutofit/>
          </a:bodyPr>
          <a:lstStyle/>
          <a:p>
            <a:r>
              <a:rPr lang="en-US" dirty="0"/>
              <a:t>gateway Districts</a:t>
            </a:r>
          </a:p>
        </p:txBody>
      </p:sp>
      <p:sp>
        <p:nvSpPr>
          <p:cNvPr id="5" name="Content Placeholder 2">
            <a:extLst>
              <a:ext uri="{FF2B5EF4-FFF2-40B4-BE49-F238E27FC236}">
                <a16:creationId xmlns:a16="http://schemas.microsoft.com/office/drawing/2014/main" id="{4C4F6883-9414-838F-BE16-CF3D23E6F485}"/>
              </a:ext>
            </a:extLst>
          </p:cNvPr>
          <p:cNvSpPr>
            <a:spLocks noGrp="1"/>
          </p:cNvSpPr>
          <p:nvPr>
            <p:ph idx="1"/>
          </p:nvPr>
        </p:nvSpPr>
        <p:spPr>
          <a:xfrm>
            <a:off x="605870" y="3416533"/>
            <a:ext cx="2562032" cy="904424"/>
          </a:xfrm>
        </p:spPr>
        <p:txBody>
          <a:bodyPr>
            <a:normAutofit/>
          </a:bodyPr>
          <a:lstStyle/>
          <a:p>
            <a:pPr marL="0" indent="0">
              <a:lnSpc>
                <a:spcPct val="200000"/>
              </a:lnSpc>
              <a:buNone/>
            </a:pPr>
            <a:r>
              <a:rPr lang="en-US" sz="2000" dirty="0"/>
              <a:t>Gateway Center (G2)</a:t>
            </a:r>
          </a:p>
        </p:txBody>
      </p:sp>
      <p:cxnSp>
        <p:nvCxnSpPr>
          <p:cNvPr id="6" name="Straight Arrow Connector 5">
            <a:extLst>
              <a:ext uri="{FF2B5EF4-FFF2-40B4-BE49-F238E27FC236}">
                <a16:creationId xmlns:a16="http://schemas.microsoft.com/office/drawing/2014/main" id="{8DFB121B-CF22-0B75-D3E8-9D7BCCC89B42}"/>
              </a:ext>
            </a:extLst>
          </p:cNvPr>
          <p:cNvCxnSpPr>
            <a:cxnSpLocks/>
          </p:cNvCxnSpPr>
          <p:nvPr/>
        </p:nvCxnSpPr>
        <p:spPr>
          <a:xfrm flipH="1" flipV="1">
            <a:off x="5884164" y="2196662"/>
            <a:ext cx="3423962" cy="358969"/>
          </a:xfrm>
          <a:prstGeom prst="straightConnector1">
            <a:avLst/>
          </a:prstGeom>
          <a:ln w="34925" cap="flat" cmpd="sng" algn="ctr">
            <a:solidFill>
              <a:srgbClr val="C000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
        <p:nvSpPr>
          <p:cNvPr id="8" name="Content Placeholder 2">
            <a:extLst>
              <a:ext uri="{FF2B5EF4-FFF2-40B4-BE49-F238E27FC236}">
                <a16:creationId xmlns:a16="http://schemas.microsoft.com/office/drawing/2014/main" id="{EA44068E-D879-F362-BE81-8E6528F7B9B4}"/>
              </a:ext>
            </a:extLst>
          </p:cNvPr>
          <p:cNvSpPr txBox="1">
            <a:spLocks/>
          </p:cNvSpPr>
          <p:nvPr/>
        </p:nvSpPr>
        <p:spPr>
          <a:xfrm>
            <a:off x="9365316" y="2103419"/>
            <a:ext cx="2562032" cy="90442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nSpc>
                <a:spcPct val="200000"/>
              </a:lnSpc>
              <a:buNone/>
            </a:pPr>
            <a:r>
              <a:rPr lang="en-US" sz="2000" dirty="0"/>
              <a:t>Gateway Corridor (G1)</a:t>
            </a:r>
          </a:p>
        </p:txBody>
      </p:sp>
      <p:cxnSp>
        <p:nvCxnSpPr>
          <p:cNvPr id="10" name="Straight Arrow Connector 9">
            <a:extLst>
              <a:ext uri="{FF2B5EF4-FFF2-40B4-BE49-F238E27FC236}">
                <a16:creationId xmlns:a16="http://schemas.microsoft.com/office/drawing/2014/main" id="{D66FBE45-8150-4644-CF66-0FAE06E005BA}"/>
              </a:ext>
            </a:extLst>
          </p:cNvPr>
          <p:cNvCxnSpPr>
            <a:cxnSpLocks/>
            <a:stCxn id="5" idx="3"/>
          </p:cNvCxnSpPr>
          <p:nvPr/>
        </p:nvCxnSpPr>
        <p:spPr>
          <a:xfrm>
            <a:off x="3167902" y="3868745"/>
            <a:ext cx="2485766" cy="452212"/>
          </a:xfrm>
          <a:prstGeom prst="straightConnector1">
            <a:avLst/>
          </a:prstGeom>
          <a:ln w="34925" cap="flat" cmpd="sng" algn="ctr">
            <a:solidFill>
              <a:srgbClr val="C000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32799E4-E368-2537-DF29-9236DFB64C3C}"/>
              </a:ext>
            </a:extLst>
          </p:cNvPr>
          <p:cNvCxnSpPr>
            <a:cxnSpLocks/>
          </p:cNvCxnSpPr>
          <p:nvPr/>
        </p:nvCxnSpPr>
        <p:spPr>
          <a:xfrm flipH="1">
            <a:off x="6096000" y="4146526"/>
            <a:ext cx="3269316" cy="1219069"/>
          </a:xfrm>
          <a:prstGeom prst="straightConnector1">
            <a:avLst/>
          </a:prstGeom>
          <a:ln w="34925" cap="flat" cmpd="sng" algn="ctr">
            <a:solidFill>
              <a:srgbClr val="FFFF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2AA34B4E-5A79-9E28-9707-2FED2B2D9FBE}"/>
              </a:ext>
            </a:extLst>
          </p:cNvPr>
          <p:cNvCxnSpPr>
            <a:cxnSpLocks/>
          </p:cNvCxnSpPr>
          <p:nvPr/>
        </p:nvCxnSpPr>
        <p:spPr>
          <a:xfrm flipH="1" flipV="1">
            <a:off x="6768548" y="2663687"/>
            <a:ext cx="2613057" cy="1482839"/>
          </a:xfrm>
          <a:prstGeom prst="straightConnector1">
            <a:avLst/>
          </a:prstGeom>
          <a:ln w="34925" cap="flat" cmpd="sng" algn="ctr">
            <a:solidFill>
              <a:srgbClr val="FFFF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
        <p:nvSpPr>
          <p:cNvPr id="18" name="Content Placeholder 2">
            <a:extLst>
              <a:ext uri="{FF2B5EF4-FFF2-40B4-BE49-F238E27FC236}">
                <a16:creationId xmlns:a16="http://schemas.microsoft.com/office/drawing/2014/main" id="{C05CBC4B-3867-09A7-CBBF-A42E4436CF76}"/>
              </a:ext>
            </a:extLst>
          </p:cNvPr>
          <p:cNvSpPr txBox="1">
            <a:spLocks/>
          </p:cNvSpPr>
          <p:nvPr/>
        </p:nvSpPr>
        <p:spPr>
          <a:xfrm>
            <a:off x="9455084" y="3612995"/>
            <a:ext cx="2382495" cy="1354291"/>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nSpc>
                <a:spcPct val="200000"/>
              </a:lnSpc>
              <a:buFont typeface="Tw Cen MT" panose="020B0602020104020603" pitchFamily="34" charset="0"/>
              <a:buNone/>
            </a:pPr>
            <a:r>
              <a:rPr lang="en-US" sz="2000" dirty="0"/>
              <a:t>Highlighted Parcels represent recent projects in the Gateway District</a:t>
            </a:r>
          </a:p>
        </p:txBody>
      </p:sp>
    </p:spTree>
    <p:extLst>
      <p:ext uri="{BB962C8B-B14F-4D97-AF65-F5344CB8AC3E}">
        <p14:creationId xmlns:p14="http://schemas.microsoft.com/office/powerpoint/2010/main" val="154326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18237-9C52-F7CC-7391-21865FCD38DA}"/>
              </a:ext>
            </a:extLst>
          </p:cNvPr>
          <p:cNvPicPr>
            <a:picLocks noChangeAspect="1"/>
          </p:cNvPicPr>
          <p:nvPr/>
        </p:nvPicPr>
        <p:blipFill rotWithShape="1">
          <a:blip r:embed="rId3"/>
          <a:srcRect l="5692" t="8998" r="4141" b="10192"/>
          <a:stretch/>
        </p:blipFill>
        <p:spPr>
          <a:xfrm>
            <a:off x="3079531" y="1632619"/>
            <a:ext cx="5034456" cy="4640165"/>
          </a:xfrm>
          <a:prstGeom prst="rect">
            <a:avLst/>
          </a:prstGeom>
        </p:spPr>
      </p:pic>
      <p:sp>
        <p:nvSpPr>
          <p:cNvPr id="2" name="Title 1">
            <a:extLst>
              <a:ext uri="{FF2B5EF4-FFF2-40B4-BE49-F238E27FC236}">
                <a16:creationId xmlns:a16="http://schemas.microsoft.com/office/drawing/2014/main" id="{EBF0F0D1-F50D-9449-98E8-D8C08B1D6373}"/>
              </a:ext>
            </a:extLst>
          </p:cNvPr>
          <p:cNvSpPr>
            <a:spLocks noGrp="1"/>
          </p:cNvSpPr>
          <p:nvPr>
            <p:ph type="title"/>
          </p:nvPr>
        </p:nvSpPr>
        <p:spPr>
          <a:xfrm>
            <a:off x="1024128" y="585216"/>
            <a:ext cx="9720072" cy="1047403"/>
          </a:xfrm>
        </p:spPr>
        <p:txBody>
          <a:bodyPr>
            <a:normAutofit/>
          </a:bodyPr>
          <a:lstStyle/>
          <a:p>
            <a:r>
              <a:rPr lang="en-US" dirty="0"/>
              <a:t>gateway Districts</a:t>
            </a:r>
          </a:p>
        </p:txBody>
      </p:sp>
      <p:sp>
        <p:nvSpPr>
          <p:cNvPr id="5" name="Content Placeholder 2">
            <a:extLst>
              <a:ext uri="{FF2B5EF4-FFF2-40B4-BE49-F238E27FC236}">
                <a16:creationId xmlns:a16="http://schemas.microsoft.com/office/drawing/2014/main" id="{6914E440-E907-A448-FB24-8813A0C2D6A5}"/>
              </a:ext>
            </a:extLst>
          </p:cNvPr>
          <p:cNvSpPr>
            <a:spLocks noGrp="1"/>
          </p:cNvSpPr>
          <p:nvPr>
            <p:ph idx="1"/>
          </p:nvPr>
        </p:nvSpPr>
        <p:spPr>
          <a:xfrm>
            <a:off x="384789" y="2759606"/>
            <a:ext cx="2562032" cy="904424"/>
          </a:xfrm>
        </p:spPr>
        <p:txBody>
          <a:bodyPr>
            <a:normAutofit/>
          </a:bodyPr>
          <a:lstStyle/>
          <a:p>
            <a:pPr marL="0" indent="0">
              <a:lnSpc>
                <a:spcPct val="200000"/>
              </a:lnSpc>
              <a:buNone/>
            </a:pPr>
            <a:r>
              <a:rPr lang="en-US" sz="2000" dirty="0"/>
              <a:t>Gateway Corridor (G1)</a:t>
            </a:r>
          </a:p>
        </p:txBody>
      </p:sp>
      <p:cxnSp>
        <p:nvCxnSpPr>
          <p:cNvPr id="7" name="Straight Arrow Connector 6">
            <a:extLst>
              <a:ext uri="{FF2B5EF4-FFF2-40B4-BE49-F238E27FC236}">
                <a16:creationId xmlns:a16="http://schemas.microsoft.com/office/drawing/2014/main" id="{0E46AA73-8303-50D3-1B66-E11DA412B523}"/>
              </a:ext>
            </a:extLst>
          </p:cNvPr>
          <p:cNvCxnSpPr>
            <a:cxnSpLocks/>
            <a:stCxn id="5" idx="3"/>
          </p:cNvCxnSpPr>
          <p:nvPr/>
        </p:nvCxnSpPr>
        <p:spPr>
          <a:xfrm>
            <a:off x="2946821" y="3211818"/>
            <a:ext cx="3105532" cy="40809"/>
          </a:xfrm>
          <a:prstGeom prst="straightConnector1">
            <a:avLst/>
          </a:prstGeom>
          <a:ln w="34925" cap="flat" cmpd="sng" algn="ctr">
            <a:solidFill>
              <a:srgbClr val="C000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
        <p:nvSpPr>
          <p:cNvPr id="3" name="Content Placeholder 2">
            <a:extLst>
              <a:ext uri="{FF2B5EF4-FFF2-40B4-BE49-F238E27FC236}">
                <a16:creationId xmlns:a16="http://schemas.microsoft.com/office/drawing/2014/main" id="{118271F0-0144-CC21-A431-D10A37085C0C}"/>
              </a:ext>
            </a:extLst>
          </p:cNvPr>
          <p:cNvSpPr txBox="1">
            <a:spLocks/>
          </p:cNvSpPr>
          <p:nvPr/>
        </p:nvSpPr>
        <p:spPr>
          <a:xfrm>
            <a:off x="9455084" y="3612995"/>
            <a:ext cx="2382495" cy="1354291"/>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nSpc>
                <a:spcPct val="200000"/>
              </a:lnSpc>
              <a:buFont typeface="Tw Cen MT" panose="020B0602020104020603" pitchFamily="34" charset="0"/>
              <a:buNone/>
            </a:pPr>
            <a:r>
              <a:rPr lang="en-US" sz="2000" dirty="0"/>
              <a:t>Highlighted Parcels represent recent projects in the Gateway District</a:t>
            </a:r>
          </a:p>
        </p:txBody>
      </p:sp>
      <p:cxnSp>
        <p:nvCxnSpPr>
          <p:cNvPr id="4" name="Straight Arrow Connector 3">
            <a:extLst>
              <a:ext uri="{FF2B5EF4-FFF2-40B4-BE49-F238E27FC236}">
                <a16:creationId xmlns:a16="http://schemas.microsoft.com/office/drawing/2014/main" id="{97DAE7F7-F4E2-E151-8D7E-98119FDB3373}"/>
              </a:ext>
            </a:extLst>
          </p:cNvPr>
          <p:cNvCxnSpPr>
            <a:cxnSpLocks/>
          </p:cNvCxnSpPr>
          <p:nvPr/>
        </p:nvCxnSpPr>
        <p:spPr>
          <a:xfrm flipH="1" flipV="1">
            <a:off x="6808304" y="2673626"/>
            <a:ext cx="2486461" cy="1391478"/>
          </a:xfrm>
          <a:prstGeom prst="straightConnector1">
            <a:avLst/>
          </a:prstGeom>
          <a:ln w="34925" cap="flat" cmpd="sng" algn="ctr">
            <a:solidFill>
              <a:srgbClr val="FFFF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4BC9B91A-5BED-ED9A-EBE9-76490F9F7AA2}"/>
              </a:ext>
            </a:extLst>
          </p:cNvPr>
          <p:cNvCxnSpPr>
            <a:cxnSpLocks/>
          </p:cNvCxnSpPr>
          <p:nvPr/>
        </p:nvCxnSpPr>
        <p:spPr>
          <a:xfrm flipH="1">
            <a:off x="5383697" y="4065104"/>
            <a:ext cx="3911068" cy="902182"/>
          </a:xfrm>
          <a:prstGeom prst="straightConnector1">
            <a:avLst/>
          </a:prstGeom>
          <a:ln w="34925" cap="flat" cmpd="sng" algn="ctr">
            <a:solidFill>
              <a:srgbClr val="FFFF00"/>
            </a:solidFill>
            <a:prstDash val="solid"/>
            <a:round/>
            <a:headEnd type="oval" w="med" len="med"/>
            <a:tailEnd type="triangle" w="lg" len="lg"/>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62155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s14">
            <a:extLst>
              <a:ext uri="{FF2B5EF4-FFF2-40B4-BE49-F238E27FC236}">
                <a16:creationId xmlns:a16="http://schemas.microsoft.com/office/drawing/2014/main" id="{A984A366-8D80-4CF7-8415-3494C04F8D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7" t="3479" r="6946" b="11113"/>
          <a:stretch/>
        </p:blipFill>
        <p:spPr bwMode="auto">
          <a:xfrm>
            <a:off x="6413236" y="1577215"/>
            <a:ext cx="2773549" cy="199098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9" name="image8.png">
            <a:extLst>
              <a:ext uri="{FF2B5EF4-FFF2-40B4-BE49-F238E27FC236}">
                <a16:creationId xmlns:a16="http://schemas.microsoft.com/office/drawing/2014/main" id="{DF595189-3D41-490A-8DE7-8C58A5C4E9F2}"/>
              </a:ext>
            </a:extLst>
          </p:cNvPr>
          <p:cNvPicPr/>
          <p:nvPr/>
        </p:nvPicPr>
        <p:blipFill>
          <a:blip r:embed="rId4" cstate="print"/>
          <a:stretch>
            <a:fillRect/>
          </a:stretch>
        </p:blipFill>
        <p:spPr>
          <a:xfrm>
            <a:off x="6413236" y="4102489"/>
            <a:ext cx="2773549" cy="1935941"/>
          </a:xfrm>
          <a:prstGeom prst="rect">
            <a:avLst/>
          </a:prstGeom>
          <a:solidFill>
            <a:schemeClr val="tx1"/>
          </a:solidFill>
          <a:ln>
            <a:solidFill>
              <a:schemeClr val="accent5"/>
            </a:solidFill>
          </a:ln>
        </p:spPr>
      </p:pic>
      <p:sp>
        <p:nvSpPr>
          <p:cNvPr id="7" name="Title 12"/>
          <p:cNvSpPr txBox="1">
            <a:spLocks/>
          </p:cNvSpPr>
          <p:nvPr/>
        </p:nvSpPr>
        <p:spPr>
          <a:xfrm>
            <a:off x="1075122" y="326279"/>
            <a:ext cx="9144000" cy="1020240"/>
          </a:xfrm>
          <a:prstGeom prst="rect">
            <a:avLst/>
          </a:prstGeom>
          <a:noFill/>
          <a:ln>
            <a:noFill/>
          </a:ln>
        </p:spPr>
        <p:txBody>
          <a:bodyPr>
            <a:no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cap="all" spc="100" dirty="0">
                <a:solidFill>
                  <a:schemeClr val="tx1">
                    <a:lumMod val="95000"/>
                    <a:lumOff val="5000"/>
                  </a:schemeClr>
                </a:solidFill>
                <a:latin typeface="+mj-lt"/>
                <a:ea typeface="+mj-ea"/>
                <a:cs typeface="+mj-cs"/>
              </a:rPr>
              <a:t>Building Types</a:t>
            </a:r>
          </a:p>
        </p:txBody>
      </p:sp>
      <p:graphicFrame>
        <p:nvGraphicFramePr>
          <p:cNvPr id="3" name="Table 2">
            <a:extLst>
              <a:ext uri="{FF2B5EF4-FFF2-40B4-BE49-F238E27FC236}">
                <a16:creationId xmlns:a16="http://schemas.microsoft.com/office/drawing/2014/main" id="{CF90659A-F0A5-4436-B9D6-AB5241648750}"/>
              </a:ext>
            </a:extLst>
          </p:cNvPr>
          <p:cNvGraphicFramePr>
            <a:graphicFrameLocks noGrp="1"/>
          </p:cNvGraphicFramePr>
          <p:nvPr>
            <p:extLst>
              <p:ext uri="{D42A27DB-BD31-4B8C-83A1-F6EECF244321}">
                <p14:modId xmlns:p14="http://schemas.microsoft.com/office/powerpoint/2010/main" val="1886785625"/>
              </p:ext>
            </p:extLst>
          </p:nvPr>
        </p:nvGraphicFramePr>
        <p:xfrm>
          <a:off x="1227667" y="1859729"/>
          <a:ext cx="4648055" cy="4161872"/>
        </p:xfrm>
        <a:graphic>
          <a:graphicData uri="http://schemas.openxmlformats.org/drawingml/2006/table">
            <a:tbl>
              <a:tblPr firstCol="1" bandRow="1" bandCol="1">
                <a:tableStyleId>{35758FB7-9AC5-4552-8A53-C91805E547FA}</a:tableStyleId>
              </a:tblPr>
              <a:tblGrid>
                <a:gridCol w="4648055">
                  <a:extLst>
                    <a:ext uri="{9D8B030D-6E8A-4147-A177-3AD203B41FA5}">
                      <a16:colId xmlns:a16="http://schemas.microsoft.com/office/drawing/2014/main" val="146408518"/>
                    </a:ext>
                  </a:extLst>
                </a:gridCol>
              </a:tblGrid>
              <a:tr h="639326">
                <a:tc>
                  <a:txBody>
                    <a:bodyPr/>
                    <a:lstStyle/>
                    <a:p>
                      <a:pPr marL="0" marR="0">
                        <a:spcBef>
                          <a:spcPts val="0"/>
                        </a:spcBef>
                        <a:spcAft>
                          <a:spcPts val="0"/>
                        </a:spcAft>
                      </a:pPr>
                      <a:r>
                        <a:rPr lang="en-US" sz="1600" b="1" kern="1200" dirty="0">
                          <a:solidFill>
                            <a:schemeClr val="dk1"/>
                          </a:solidFill>
                          <a:effectLst/>
                          <a:latin typeface="+mn-lt"/>
                          <a:ea typeface="+mn-ea"/>
                          <a:cs typeface="+mn-cs"/>
                        </a:rPr>
                        <a:t>Cottage*</a:t>
                      </a:r>
                    </a:p>
                  </a:txBody>
                  <a:tcPr marL="61636" marR="61636" marT="8561" marB="8561" anchor="ctr">
                    <a:solidFill>
                      <a:schemeClr val="tx1">
                        <a:alpha val="40000"/>
                      </a:schemeClr>
                    </a:solidFill>
                  </a:tcPr>
                </a:tc>
                <a:extLst>
                  <a:ext uri="{0D108BD9-81ED-4DB2-BD59-A6C34878D82A}">
                    <a16:rowId xmlns:a16="http://schemas.microsoft.com/office/drawing/2014/main" val="10000"/>
                  </a:ext>
                </a:extLst>
              </a:tr>
              <a:tr h="410902">
                <a:tc>
                  <a:txBody>
                    <a:bodyPr/>
                    <a:lstStyle/>
                    <a:p>
                      <a:pPr marL="0" marR="0">
                        <a:spcBef>
                          <a:spcPts val="0"/>
                        </a:spcBef>
                        <a:spcAft>
                          <a:spcPts val="0"/>
                        </a:spcAft>
                      </a:pPr>
                      <a:r>
                        <a:rPr lang="en-US" sz="1600" dirty="0">
                          <a:effectLst/>
                        </a:rPr>
                        <a:t>Paired House*</a:t>
                      </a:r>
                      <a:endParaRPr lang="en-US"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solidFill>
                  </a:tcPr>
                </a:tc>
                <a:extLst>
                  <a:ext uri="{0D108BD9-81ED-4DB2-BD59-A6C34878D82A}">
                    <a16:rowId xmlns:a16="http://schemas.microsoft.com/office/drawing/2014/main" val="1339443710"/>
                  </a:ext>
                </a:extLst>
              </a:tr>
              <a:tr h="410902">
                <a:tc>
                  <a:txBody>
                    <a:bodyPr/>
                    <a:lstStyle/>
                    <a:p>
                      <a:pPr marL="0" marR="0">
                        <a:spcBef>
                          <a:spcPts val="0"/>
                        </a:spcBef>
                        <a:spcAft>
                          <a:spcPts val="0"/>
                        </a:spcAft>
                      </a:pPr>
                      <a:r>
                        <a:rPr lang="en-US" sz="1600" dirty="0">
                          <a:effectLst/>
                        </a:rPr>
                        <a:t>Gateway Townhouse* </a:t>
                      </a:r>
                      <a:endParaRPr lang="en-US" sz="29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alpha val="40000"/>
                      </a:schemeClr>
                    </a:solidFill>
                  </a:tcPr>
                </a:tc>
                <a:extLst>
                  <a:ext uri="{0D108BD9-81ED-4DB2-BD59-A6C34878D82A}">
                    <a16:rowId xmlns:a16="http://schemas.microsoft.com/office/drawing/2014/main" val="674395896"/>
                  </a:ext>
                </a:extLst>
              </a:tr>
              <a:tr h="410902">
                <a:tc>
                  <a:txBody>
                    <a:bodyPr/>
                    <a:lstStyle/>
                    <a:p>
                      <a:pPr marL="0" marR="0">
                        <a:spcBef>
                          <a:spcPts val="0"/>
                        </a:spcBef>
                        <a:spcAft>
                          <a:spcPts val="0"/>
                        </a:spcAft>
                      </a:pPr>
                      <a:r>
                        <a:rPr lang="en-US" sz="1600" dirty="0">
                          <a:effectLst/>
                        </a:rPr>
                        <a:t>Apartment Building </a:t>
                      </a:r>
                      <a:endParaRPr lang="en-US"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solidFill>
                  </a:tcPr>
                </a:tc>
                <a:extLst>
                  <a:ext uri="{0D108BD9-81ED-4DB2-BD59-A6C34878D82A}">
                    <a16:rowId xmlns:a16="http://schemas.microsoft.com/office/drawing/2014/main" val="2358732864"/>
                  </a:ext>
                </a:extLst>
              </a:tr>
              <a:tr h="410902">
                <a:tc>
                  <a:txBody>
                    <a:bodyPr/>
                    <a:lstStyle/>
                    <a:p>
                      <a:pPr marL="0" marR="0">
                        <a:spcBef>
                          <a:spcPts val="0"/>
                        </a:spcBef>
                        <a:spcAft>
                          <a:spcPts val="0"/>
                        </a:spcAft>
                      </a:pPr>
                      <a:r>
                        <a:rPr lang="en-US" sz="1600" dirty="0">
                          <a:effectLst/>
                        </a:rPr>
                        <a:t>Live-Work/Shop Building</a:t>
                      </a:r>
                      <a:endParaRPr lang="en-US" sz="29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alpha val="40000"/>
                      </a:schemeClr>
                    </a:solidFill>
                  </a:tcPr>
                </a:tc>
                <a:extLst>
                  <a:ext uri="{0D108BD9-81ED-4DB2-BD59-A6C34878D82A}">
                    <a16:rowId xmlns:a16="http://schemas.microsoft.com/office/drawing/2014/main" val="298166032"/>
                  </a:ext>
                </a:extLst>
              </a:tr>
              <a:tr h="410902">
                <a:tc>
                  <a:txBody>
                    <a:bodyPr/>
                    <a:lstStyle/>
                    <a:p>
                      <a:pPr marL="0" marR="0">
                        <a:spcBef>
                          <a:spcPts val="0"/>
                        </a:spcBef>
                        <a:spcAft>
                          <a:spcPts val="0"/>
                        </a:spcAft>
                      </a:pPr>
                      <a:r>
                        <a:rPr lang="en-US" sz="1600" dirty="0">
                          <a:effectLst/>
                        </a:rPr>
                        <a:t>Small</a:t>
                      </a:r>
                      <a:r>
                        <a:rPr lang="en-US" sz="1600" baseline="0" dirty="0">
                          <a:effectLst/>
                        </a:rPr>
                        <a:t> </a:t>
                      </a:r>
                      <a:r>
                        <a:rPr lang="en-US" sz="1600" dirty="0">
                          <a:effectLst/>
                        </a:rPr>
                        <a:t>Commercial Building</a:t>
                      </a:r>
                      <a:endParaRPr lang="en-US"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solidFill>
                  </a:tcPr>
                </a:tc>
                <a:extLst>
                  <a:ext uri="{0D108BD9-81ED-4DB2-BD59-A6C34878D82A}">
                    <a16:rowId xmlns:a16="http://schemas.microsoft.com/office/drawing/2014/main" val="128298201"/>
                  </a:ext>
                </a:extLst>
              </a:tr>
              <a:tr h="410902">
                <a:tc>
                  <a:txBody>
                    <a:bodyPr/>
                    <a:lstStyle/>
                    <a:p>
                      <a:pPr marL="0" marR="0">
                        <a:spcBef>
                          <a:spcPts val="0"/>
                        </a:spcBef>
                        <a:spcAft>
                          <a:spcPts val="0"/>
                        </a:spcAft>
                      </a:pPr>
                      <a:r>
                        <a:rPr lang="en-US" sz="1600" kern="1200" dirty="0">
                          <a:effectLst/>
                        </a:rPr>
                        <a:t>Large Commercial Building</a:t>
                      </a:r>
                      <a:endParaRPr lang="en-US" sz="16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1636" marR="61636" marT="8561" marB="8561" anchor="ctr">
                    <a:solidFill>
                      <a:schemeClr val="tx1">
                        <a:alpha val="40000"/>
                      </a:schemeClr>
                    </a:solidFill>
                  </a:tcPr>
                </a:tc>
                <a:extLst>
                  <a:ext uri="{0D108BD9-81ED-4DB2-BD59-A6C34878D82A}">
                    <a16:rowId xmlns:a16="http://schemas.microsoft.com/office/drawing/2014/main" val="10006"/>
                  </a:ext>
                </a:extLst>
              </a:tr>
              <a:tr h="410902">
                <a:tc>
                  <a:txBody>
                    <a:bodyPr/>
                    <a:lstStyle/>
                    <a:p>
                      <a:pPr marL="0" marR="0">
                        <a:spcBef>
                          <a:spcPts val="0"/>
                        </a:spcBef>
                        <a:spcAft>
                          <a:spcPts val="0"/>
                        </a:spcAft>
                      </a:pPr>
                      <a:r>
                        <a:rPr lang="en-US" sz="1600" dirty="0">
                          <a:effectLst/>
                        </a:rPr>
                        <a:t>Mixed-Use Building*</a:t>
                      </a:r>
                      <a:endParaRPr lang="en-US" sz="29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solidFill>
                  </a:tcPr>
                </a:tc>
                <a:extLst>
                  <a:ext uri="{0D108BD9-81ED-4DB2-BD59-A6C34878D82A}">
                    <a16:rowId xmlns:a16="http://schemas.microsoft.com/office/drawing/2014/main" val="2229773571"/>
                  </a:ext>
                </a:extLst>
              </a:tr>
              <a:tr h="323116">
                <a:tc>
                  <a:txBody>
                    <a:bodyPr/>
                    <a:lstStyle/>
                    <a:p>
                      <a:pPr marL="0" marR="0">
                        <a:spcBef>
                          <a:spcPts val="0"/>
                        </a:spcBef>
                        <a:spcAft>
                          <a:spcPts val="0"/>
                        </a:spcAft>
                      </a:pPr>
                      <a:r>
                        <a:rPr lang="en-US" sz="1600" dirty="0">
                          <a:effectLst/>
                        </a:rPr>
                        <a:t>Flex Space/Fabrication Building*</a:t>
                      </a:r>
                      <a:endParaRPr lang="en-US"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alpha val="40000"/>
                      </a:schemeClr>
                    </a:solidFill>
                  </a:tcPr>
                </a:tc>
                <a:extLst>
                  <a:ext uri="{0D108BD9-81ED-4DB2-BD59-A6C34878D82A}">
                    <a16:rowId xmlns:a16="http://schemas.microsoft.com/office/drawing/2014/main" val="984652043"/>
                  </a:ext>
                </a:extLst>
              </a:tr>
              <a:tr h="323116">
                <a:tc>
                  <a:txBody>
                    <a:bodyPr/>
                    <a:lstStyle/>
                    <a:p>
                      <a:pPr marL="0" marR="0">
                        <a:spcBef>
                          <a:spcPts val="0"/>
                        </a:spcBef>
                        <a:spcAft>
                          <a:spcPts val="0"/>
                        </a:spcAft>
                      </a:pPr>
                      <a:r>
                        <a:rPr lang="en-US" sz="1600" dirty="0">
                          <a:effectLst/>
                        </a:rPr>
                        <a:t>Community Building*</a:t>
                      </a:r>
                      <a:endParaRPr lang="en-US" sz="29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36" marR="61636" marT="8561" marB="8561" anchor="ctr">
                    <a:solidFill>
                      <a:schemeClr val="tx1"/>
                    </a:solidFill>
                  </a:tcPr>
                </a:tc>
                <a:extLst>
                  <a:ext uri="{0D108BD9-81ED-4DB2-BD59-A6C34878D82A}">
                    <a16:rowId xmlns:a16="http://schemas.microsoft.com/office/drawing/2014/main" val="2996018938"/>
                  </a:ext>
                </a:extLst>
              </a:tr>
            </a:tbl>
          </a:graphicData>
        </a:graphic>
      </p:graphicFrame>
      <p:pic>
        <p:nvPicPr>
          <p:cNvPr id="14" name="image07.jpg">
            <a:extLst>
              <a:ext uri="{FF2B5EF4-FFF2-40B4-BE49-F238E27FC236}">
                <a16:creationId xmlns:a16="http://schemas.microsoft.com/office/drawing/2014/main" id="{00000000-0008-0000-0600-000003200000}"/>
              </a:ext>
            </a:extLst>
          </p:cNvPr>
          <p:cNvPicPr preferRelativeResize="0">
            <a:picLocks noChangeAspect="1" noChangeArrowheads="1"/>
          </p:cNvPicPr>
          <p:nvPr/>
        </p:nvPicPr>
        <p:blipFill>
          <a:blip r:embed="rId5" cstate="print"/>
          <a:srcRect l="7681" t="8395" r="20662"/>
          <a:stretch>
            <a:fillRect/>
          </a:stretch>
        </p:blipFill>
        <p:spPr bwMode="auto">
          <a:xfrm>
            <a:off x="8963412" y="2572707"/>
            <a:ext cx="2773549" cy="2068783"/>
          </a:xfrm>
          <a:prstGeom prst="rect">
            <a:avLst/>
          </a:prstGeom>
          <a:noFill/>
          <a:ln w="9525">
            <a:solidFill>
              <a:schemeClr val="accent5"/>
            </a:solidFill>
            <a:miter lim="800000"/>
            <a:headEnd/>
            <a:tailEnd/>
          </a:ln>
        </p:spPr>
      </p:pic>
      <p:sp>
        <p:nvSpPr>
          <p:cNvPr id="2" name="TextBox 1">
            <a:extLst>
              <a:ext uri="{FF2B5EF4-FFF2-40B4-BE49-F238E27FC236}">
                <a16:creationId xmlns:a16="http://schemas.microsoft.com/office/drawing/2014/main" id="{6AFC2383-3164-68DD-FEE1-69C884A1904F}"/>
              </a:ext>
            </a:extLst>
          </p:cNvPr>
          <p:cNvSpPr txBox="1"/>
          <p:nvPr/>
        </p:nvSpPr>
        <p:spPr>
          <a:xfrm>
            <a:off x="1227667" y="6311348"/>
            <a:ext cx="9736666" cy="369332"/>
          </a:xfrm>
          <a:prstGeom prst="rect">
            <a:avLst/>
          </a:prstGeom>
          <a:noFill/>
        </p:spPr>
        <p:txBody>
          <a:bodyPr wrap="square" rtlCol="0">
            <a:spAutoFit/>
          </a:bodyPr>
          <a:lstStyle/>
          <a:p>
            <a:r>
              <a:rPr lang="en-US" baseline="0" dirty="0"/>
              <a:t> * indicate Building Types added as a result of the Gateway zoning amendments in 2017. </a:t>
            </a:r>
            <a:endParaRPr lang="en-US" dirty="0"/>
          </a:p>
        </p:txBody>
      </p:sp>
    </p:spTree>
    <p:extLst>
      <p:ext uri="{BB962C8B-B14F-4D97-AF65-F5344CB8AC3E}">
        <p14:creationId xmlns:p14="http://schemas.microsoft.com/office/powerpoint/2010/main" val="70545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p:cNvSpPr txBox="1">
            <a:spLocks/>
          </p:cNvSpPr>
          <p:nvPr/>
        </p:nvSpPr>
        <p:spPr>
          <a:xfrm>
            <a:off x="1104170" y="363387"/>
            <a:ext cx="4903659" cy="1295179"/>
          </a:xfrm>
          <a:prstGeom prst="rect">
            <a:avLst/>
          </a:prstGeom>
          <a:noFill/>
          <a:ln>
            <a:noFill/>
          </a:ln>
        </p:spPr>
        <p:txBody>
          <a:bodyPr>
            <a:normAutofit/>
          </a:bodyPr>
          <a:lstStyle>
            <a:defPPr>
              <a:defRPr lang="en-US"/>
            </a:defPPr>
            <a:lvl1pPr algn="r" defTabSz="914400">
              <a:lnSpc>
                <a:spcPct val="150000"/>
              </a:lnSpc>
              <a:spcBef>
                <a:spcPct val="0"/>
              </a:spcBef>
              <a:buNone/>
              <a:defRPr sz="2800" b="1">
                <a:solidFill>
                  <a:schemeClr val="accent2">
                    <a:lumMod val="75000"/>
                  </a:schemeClr>
                </a:solidFill>
                <a:latin typeface="Calibri"/>
                <a:ea typeface="Calibri"/>
                <a:cs typeface="Times New Roman"/>
              </a:defRPr>
            </a:lvl1pPr>
          </a:lstStyle>
          <a:p>
            <a:pPr algn="l"/>
            <a:r>
              <a:rPr lang="en-US" sz="5000" b="0" cap="all" spc="100" dirty="0">
                <a:solidFill>
                  <a:schemeClr val="tx1">
                    <a:lumMod val="95000"/>
                    <a:lumOff val="5000"/>
                  </a:schemeClr>
                </a:solidFill>
                <a:latin typeface="+mj-lt"/>
                <a:ea typeface="+mj-ea"/>
                <a:cs typeface="+mj-cs"/>
              </a:rPr>
              <a:t>Building Types</a:t>
            </a:r>
          </a:p>
        </p:txBody>
      </p:sp>
      <p:pic>
        <p:nvPicPr>
          <p:cNvPr id="5" name="Picture 4"/>
          <p:cNvPicPr>
            <a:picLocks noChangeAspect="1"/>
          </p:cNvPicPr>
          <p:nvPr/>
        </p:nvPicPr>
        <p:blipFill rotWithShape="1">
          <a:blip r:embed="rId3"/>
          <a:srcRect l="67500" t="22191" r="14129" b="30190"/>
          <a:stretch/>
        </p:blipFill>
        <p:spPr>
          <a:xfrm>
            <a:off x="1016001" y="2123334"/>
            <a:ext cx="5079999" cy="4114800"/>
          </a:xfrm>
          <a:prstGeom prst="rect">
            <a:avLst/>
          </a:prstGeom>
        </p:spPr>
      </p:pic>
      <p:pic>
        <p:nvPicPr>
          <p:cNvPr id="3" name="Picture 2">
            <a:extLst>
              <a:ext uri="{FF2B5EF4-FFF2-40B4-BE49-F238E27FC236}">
                <a16:creationId xmlns:a16="http://schemas.microsoft.com/office/drawing/2014/main" id="{C53D73F4-732C-68F7-1207-2567935A2C09}"/>
              </a:ext>
            </a:extLst>
          </p:cNvPr>
          <p:cNvPicPr>
            <a:picLocks noChangeAspect="1"/>
          </p:cNvPicPr>
          <p:nvPr/>
        </p:nvPicPr>
        <p:blipFill>
          <a:blip r:embed="rId4"/>
          <a:stretch>
            <a:fillRect/>
          </a:stretch>
        </p:blipFill>
        <p:spPr>
          <a:xfrm>
            <a:off x="6359236" y="839595"/>
            <a:ext cx="5642264" cy="5882890"/>
          </a:xfrm>
          <a:prstGeom prst="rect">
            <a:avLst/>
          </a:prstGeom>
        </p:spPr>
      </p:pic>
    </p:spTree>
    <p:extLst>
      <p:ext uri="{BB962C8B-B14F-4D97-AF65-F5344CB8AC3E}">
        <p14:creationId xmlns:p14="http://schemas.microsoft.com/office/powerpoint/2010/main" val="27072310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19238</TotalTime>
  <Words>1556</Words>
  <Application>Microsoft Office PowerPoint</Application>
  <PresentationFormat>Widescreen</PresentationFormat>
  <Paragraphs>272</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Times New Roman</vt:lpstr>
      <vt:lpstr>Tw Cen MT</vt:lpstr>
      <vt:lpstr>Tw Cen MT Condensed</vt:lpstr>
      <vt:lpstr>Wingdings 3</vt:lpstr>
      <vt:lpstr>Integral</vt:lpstr>
      <vt:lpstr>Gateway Mixed Use Districts</vt:lpstr>
      <vt:lpstr>PowerPoint Presentation</vt:lpstr>
      <vt:lpstr>PowerPoint Presentation</vt:lpstr>
      <vt:lpstr>PowerPoint Presentation</vt:lpstr>
      <vt:lpstr>gateway Districts</vt:lpstr>
      <vt:lpstr>gateway Districts</vt:lpstr>
      <vt:lpstr>gateway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Density incentives: gateway Districts</vt:lpstr>
      <vt:lpstr>Density incentives: gateway Districts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Accessory Dwelling Units</dc:title>
  <dc:creator>Rick Taintor</dc:creator>
  <cp:lastModifiedBy>Peter M. Stith</cp:lastModifiedBy>
  <cp:revision>64</cp:revision>
  <cp:lastPrinted>2023-04-10T21:49:43Z</cp:lastPrinted>
  <dcterms:created xsi:type="dcterms:W3CDTF">2023-01-20T18:42:42Z</dcterms:created>
  <dcterms:modified xsi:type="dcterms:W3CDTF">2023-05-04T19:09:58Z</dcterms:modified>
</cp:coreProperties>
</file>